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397" r:id="rId12"/>
    <p:sldId id="266" r:id="rId13"/>
    <p:sldId id="269" r:id="rId14"/>
    <p:sldId id="270" r:id="rId15"/>
    <p:sldId id="398" r:id="rId16"/>
    <p:sldId id="268" r:id="rId17"/>
    <p:sldId id="274" r:id="rId18"/>
    <p:sldId id="278" r:id="rId19"/>
    <p:sldId id="280" r:id="rId20"/>
    <p:sldId id="282" r:id="rId21"/>
    <p:sldId id="283" r:id="rId22"/>
    <p:sldId id="275" r:id="rId23"/>
    <p:sldId id="276" r:id="rId24"/>
    <p:sldId id="286" r:id="rId25"/>
    <p:sldId id="287" r:id="rId26"/>
    <p:sldId id="288" r:id="rId27"/>
    <p:sldId id="284" r:id="rId28"/>
    <p:sldId id="285" r:id="rId29"/>
    <p:sldId id="267" r:id="rId30"/>
    <p:sldId id="279" r:id="rId31"/>
    <p:sldId id="289" r:id="rId32"/>
    <p:sldId id="291" r:id="rId33"/>
    <p:sldId id="294" r:id="rId34"/>
    <p:sldId id="296" r:id="rId35"/>
    <p:sldId id="297" r:id="rId36"/>
    <p:sldId id="292" r:id="rId37"/>
    <p:sldId id="293" r:id="rId38"/>
    <p:sldId id="300" r:id="rId39"/>
    <p:sldId id="295" r:id="rId40"/>
    <p:sldId id="299" r:id="rId41"/>
    <p:sldId id="290" r:id="rId42"/>
    <p:sldId id="298" r:id="rId43"/>
    <p:sldId id="301" r:id="rId44"/>
    <p:sldId id="302" r:id="rId45"/>
    <p:sldId id="303" r:id="rId46"/>
    <p:sldId id="304" r:id="rId47"/>
    <p:sldId id="310" r:id="rId48"/>
    <p:sldId id="306" r:id="rId49"/>
    <p:sldId id="307" r:id="rId50"/>
    <p:sldId id="308" r:id="rId51"/>
    <p:sldId id="309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  <p:sldId id="320" r:id="rId62"/>
    <p:sldId id="322" r:id="rId63"/>
    <p:sldId id="321" r:id="rId64"/>
    <p:sldId id="323" r:id="rId65"/>
    <p:sldId id="325" r:id="rId66"/>
    <p:sldId id="326" r:id="rId67"/>
    <p:sldId id="324" r:id="rId68"/>
    <p:sldId id="329" r:id="rId69"/>
    <p:sldId id="328" r:id="rId70"/>
    <p:sldId id="327" r:id="rId71"/>
    <p:sldId id="330" r:id="rId72"/>
    <p:sldId id="332" r:id="rId73"/>
    <p:sldId id="333" r:id="rId74"/>
    <p:sldId id="334" r:id="rId75"/>
    <p:sldId id="331" r:id="rId76"/>
    <p:sldId id="335" r:id="rId77"/>
    <p:sldId id="336" r:id="rId78"/>
    <p:sldId id="338" r:id="rId79"/>
    <p:sldId id="337" r:id="rId80"/>
    <p:sldId id="340" r:id="rId81"/>
    <p:sldId id="339" r:id="rId82"/>
    <p:sldId id="341" r:id="rId83"/>
    <p:sldId id="342" r:id="rId84"/>
    <p:sldId id="343" r:id="rId85"/>
    <p:sldId id="344" r:id="rId86"/>
    <p:sldId id="345" r:id="rId87"/>
    <p:sldId id="346" r:id="rId88"/>
    <p:sldId id="354" r:id="rId89"/>
    <p:sldId id="355" r:id="rId90"/>
    <p:sldId id="356" r:id="rId91"/>
    <p:sldId id="347" r:id="rId92"/>
    <p:sldId id="348" r:id="rId93"/>
    <p:sldId id="357" r:id="rId94"/>
    <p:sldId id="359" r:id="rId95"/>
    <p:sldId id="360" r:id="rId96"/>
    <p:sldId id="349" r:id="rId97"/>
    <p:sldId id="353" r:id="rId98"/>
    <p:sldId id="352" r:id="rId99"/>
    <p:sldId id="350" r:id="rId100"/>
    <p:sldId id="351" r:id="rId101"/>
    <p:sldId id="361" r:id="rId102"/>
    <p:sldId id="362" r:id="rId103"/>
    <p:sldId id="364" r:id="rId104"/>
    <p:sldId id="363" r:id="rId105"/>
    <p:sldId id="365" r:id="rId106"/>
    <p:sldId id="366" r:id="rId107"/>
    <p:sldId id="369" r:id="rId108"/>
    <p:sldId id="370" r:id="rId109"/>
    <p:sldId id="371" r:id="rId110"/>
    <p:sldId id="372" r:id="rId111"/>
    <p:sldId id="373" r:id="rId112"/>
    <p:sldId id="374" r:id="rId113"/>
    <p:sldId id="367" r:id="rId114"/>
    <p:sldId id="368" r:id="rId115"/>
    <p:sldId id="375" r:id="rId116"/>
    <p:sldId id="376" r:id="rId117"/>
    <p:sldId id="377" r:id="rId118"/>
    <p:sldId id="378" r:id="rId119"/>
    <p:sldId id="379" r:id="rId120"/>
    <p:sldId id="380" r:id="rId121"/>
    <p:sldId id="381" r:id="rId122"/>
    <p:sldId id="382" r:id="rId123"/>
    <p:sldId id="384" r:id="rId124"/>
    <p:sldId id="383" r:id="rId125"/>
    <p:sldId id="386" r:id="rId126"/>
    <p:sldId id="387" r:id="rId127"/>
    <p:sldId id="388" r:id="rId128"/>
    <p:sldId id="389" r:id="rId129"/>
    <p:sldId id="390" r:id="rId130"/>
    <p:sldId id="391" r:id="rId131"/>
    <p:sldId id="396" r:id="rId132"/>
    <p:sldId id="392" r:id="rId133"/>
    <p:sldId id="393" r:id="rId134"/>
    <p:sldId id="394" r:id="rId135"/>
    <p:sldId id="395" r:id="rId1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70"/>
    <p:restoredTop sz="95827"/>
  </p:normalViewPr>
  <p:slideViewPr>
    <p:cSldViewPr snapToGrid="0" snapToObjects="1">
      <p:cViewPr varScale="1">
        <p:scale>
          <a:sx n="111" d="100"/>
          <a:sy n="111" d="100"/>
        </p:scale>
        <p:origin x="9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B5871-70EC-5544-B6EA-CA5B93898B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RU"/>
        </a:p>
      </dgm:t>
    </dgm:pt>
    <dgm:pt modelId="{33D0173B-496C-7440-9D57-083B9E5A6D08}">
      <dgm:prSet/>
      <dgm:spPr/>
      <dgm:t>
        <a:bodyPr/>
        <a:lstStyle/>
        <a:p>
          <a:r>
            <a:rPr lang="en-US"/>
            <a:t>OLTP systems</a:t>
          </a:r>
          <a:endParaRPr lang="ru-RU"/>
        </a:p>
      </dgm:t>
    </dgm:pt>
    <dgm:pt modelId="{8368D353-44AC-B64B-BD49-7B795BC7B798}" type="parTrans" cxnId="{A773CF61-DCE7-4B4E-84E2-187D742BA217}">
      <dgm:prSet/>
      <dgm:spPr/>
      <dgm:t>
        <a:bodyPr/>
        <a:lstStyle/>
        <a:p>
          <a:endParaRPr lang="ru-RU"/>
        </a:p>
      </dgm:t>
    </dgm:pt>
    <dgm:pt modelId="{F07E6406-5B41-CE4B-823E-B15CE0235877}" type="sibTrans" cxnId="{A773CF61-DCE7-4B4E-84E2-187D742BA217}">
      <dgm:prSet/>
      <dgm:spPr/>
      <dgm:t>
        <a:bodyPr/>
        <a:lstStyle/>
        <a:p>
          <a:endParaRPr lang="ru-RU"/>
        </a:p>
      </dgm:t>
    </dgm:pt>
    <dgm:pt modelId="{349A29C2-8CFD-594E-8C48-B290F9EC9A7F}">
      <dgm:prSet/>
      <dgm:spPr/>
      <dgm:t>
        <a:bodyPr/>
        <a:lstStyle/>
        <a:p>
          <a:r>
            <a:rPr lang="en-US"/>
            <a:t>ETL</a:t>
          </a:r>
          <a:endParaRPr lang="ru-RU"/>
        </a:p>
      </dgm:t>
    </dgm:pt>
    <dgm:pt modelId="{CF1433B7-B597-0D46-8082-0EF125CD4C12}" type="parTrans" cxnId="{2A7F0475-0442-904E-AAD6-9D2A59E5FF64}">
      <dgm:prSet/>
      <dgm:spPr/>
      <dgm:t>
        <a:bodyPr/>
        <a:lstStyle/>
        <a:p>
          <a:endParaRPr lang="ru-RU"/>
        </a:p>
      </dgm:t>
    </dgm:pt>
    <dgm:pt modelId="{54A54118-4385-5449-A7C5-F1348908FCBD}" type="sibTrans" cxnId="{2A7F0475-0442-904E-AAD6-9D2A59E5FF64}">
      <dgm:prSet/>
      <dgm:spPr/>
      <dgm:t>
        <a:bodyPr/>
        <a:lstStyle/>
        <a:p>
          <a:endParaRPr lang="ru-RU"/>
        </a:p>
      </dgm:t>
    </dgm:pt>
    <dgm:pt modelId="{7B9EA7D4-77FB-CB40-A3F1-10F8998262D2}">
      <dgm:prSet/>
      <dgm:spPr/>
      <dgm:t>
        <a:bodyPr/>
        <a:lstStyle/>
        <a:p>
          <a:r>
            <a:rPr lang="en-US"/>
            <a:t>Warehouse</a:t>
          </a:r>
          <a:endParaRPr lang="ru-RU"/>
        </a:p>
      </dgm:t>
    </dgm:pt>
    <dgm:pt modelId="{768B8057-BFA7-D24F-A3BE-ACB7BAF02650}" type="parTrans" cxnId="{AE0E92A0-D6A4-F44A-8197-DEB7156D0595}">
      <dgm:prSet/>
      <dgm:spPr/>
      <dgm:t>
        <a:bodyPr/>
        <a:lstStyle/>
        <a:p>
          <a:endParaRPr lang="ru-RU"/>
        </a:p>
      </dgm:t>
    </dgm:pt>
    <dgm:pt modelId="{73813FD4-3CF6-1346-BCF6-16001329810C}" type="sibTrans" cxnId="{AE0E92A0-D6A4-F44A-8197-DEB7156D0595}">
      <dgm:prSet/>
      <dgm:spPr/>
      <dgm:t>
        <a:bodyPr/>
        <a:lstStyle/>
        <a:p>
          <a:endParaRPr lang="ru-RU"/>
        </a:p>
      </dgm:t>
    </dgm:pt>
    <dgm:pt modelId="{D7181B4A-4968-EB48-B73F-06106D5A851D}">
      <dgm:prSet/>
      <dgm:spPr/>
      <dgm:t>
        <a:bodyPr/>
        <a:lstStyle/>
        <a:p>
          <a:r>
            <a:rPr lang="en-US"/>
            <a:t>ETL</a:t>
          </a:r>
          <a:endParaRPr lang="ru-RU"/>
        </a:p>
      </dgm:t>
    </dgm:pt>
    <dgm:pt modelId="{45189F6A-590E-7747-AD06-9440AC35D3AC}" type="parTrans" cxnId="{B0CFE05C-74E5-0C4A-8DC2-C00F7E60E114}">
      <dgm:prSet/>
      <dgm:spPr/>
      <dgm:t>
        <a:bodyPr/>
        <a:lstStyle/>
        <a:p>
          <a:endParaRPr lang="ru-RU"/>
        </a:p>
      </dgm:t>
    </dgm:pt>
    <dgm:pt modelId="{EEA3A822-0827-174B-AFBE-3782ADC6FA78}" type="sibTrans" cxnId="{B0CFE05C-74E5-0C4A-8DC2-C00F7E60E114}">
      <dgm:prSet/>
      <dgm:spPr/>
      <dgm:t>
        <a:bodyPr/>
        <a:lstStyle/>
        <a:p>
          <a:endParaRPr lang="ru-RU"/>
        </a:p>
      </dgm:t>
    </dgm:pt>
    <dgm:pt modelId="{79AE00F8-9E28-7744-ABBB-E97C4A532867}">
      <dgm:prSet/>
      <dgm:spPr/>
      <dgm:t>
        <a:bodyPr/>
        <a:lstStyle/>
        <a:p>
          <a:r>
            <a:rPr lang="en-US"/>
            <a:t>OLAP system</a:t>
          </a:r>
          <a:endParaRPr lang="ru-RU"/>
        </a:p>
      </dgm:t>
    </dgm:pt>
    <dgm:pt modelId="{6BFA314A-2F58-C74D-B9B7-B998624D486D}" type="parTrans" cxnId="{6DAB6B09-789A-0243-B60E-347C1EE44E96}">
      <dgm:prSet/>
      <dgm:spPr/>
      <dgm:t>
        <a:bodyPr/>
        <a:lstStyle/>
        <a:p>
          <a:endParaRPr lang="ru-RU"/>
        </a:p>
      </dgm:t>
    </dgm:pt>
    <dgm:pt modelId="{09D89D6B-EB9F-EF49-81DB-701E69B5ACF1}" type="sibTrans" cxnId="{6DAB6B09-789A-0243-B60E-347C1EE44E96}">
      <dgm:prSet/>
      <dgm:spPr/>
      <dgm:t>
        <a:bodyPr/>
        <a:lstStyle/>
        <a:p>
          <a:endParaRPr lang="ru-RU"/>
        </a:p>
      </dgm:t>
    </dgm:pt>
    <dgm:pt modelId="{4A08F2D9-E0BF-394F-97CD-004CEEDFD1F4}" type="pres">
      <dgm:prSet presAssocID="{0E7B5871-70EC-5544-B6EA-CA5B93898B06}" presName="Name0" presStyleCnt="0">
        <dgm:presLayoutVars>
          <dgm:dir/>
          <dgm:resizeHandles val="exact"/>
        </dgm:presLayoutVars>
      </dgm:prSet>
      <dgm:spPr/>
    </dgm:pt>
    <dgm:pt modelId="{627D307E-6F05-4A45-A8E1-5E68E232F794}" type="pres">
      <dgm:prSet presAssocID="{33D0173B-496C-7440-9D57-083B9E5A6D08}" presName="node" presStyleLbl="node1" presStyleIdx="0" presStyleCnt="5">
        <dgm:presLayoutVars>
          <dgm:bulletEnabled val="1"/>
        </dgm:presLayoutVars>
      </dgm:prSet>
      <dgm:spPr/>
    </dgm:pt>
    <dgm:pt modelId="{2AE1A725-135F-714B-BA08-AE321A862F50}" type="pres">
      <dgm:prSet presAssocID="{F07E6406-5B41-CE4B-823E-B15CE0235877}" presName="sibTrans" presStyleLbl="sibTrans2D1" presStyleIdx="0" presStyleCnt="4"/>
      <dgm:spPr/>
    </dgm:pt>
    <dgm:pt modelId="{70992A81-C4AD-0E40-A626-305B39D83742}" type="pres">
      <dgm:prSet presAssocID="{F07E6406-5B41-CE4B-823E-B15CE0235877}" presName="connectorText" presStyleLbl="sibTrans2D1" presStyleIdx="0" presStyleCnt="4"/>
      <dgm:spPr/>
    </dgm:pt>
    <dgm:pt modelId="{F92DD401-B96F-7B48-9D81-18E4035F1196}" type="pres">
      <dgm:prSet presAssocID="{349A29C2-8CFD-594E-8C48-B290F9EC9A7F}" presName="node" presStyleLbl="node1" presStyleIdx="1" presStyleCnt="5">
        <dgm:presLayoutVars>
          <dgm:bulletEnabled val="1"/>
        </dgm:presLayoutVars>
      </dgm:prSet>
      <dgm:spPr/>
    </dgm:pt>
    <dgm:pt modelId="{A553440B-8A52-144C-8697-526D5FDA1CCF}" type="pres">
      <dgm:prSet presAssocID="{54A54118-4385-5449-A7C5-F1348908FCBD}" presName="sibTrans" presStyleLbl="sibTrans2D1" presStyleIdx="1" presStyleCnt="4"/>
      <dgm:spPr/>
    </dgm:pt>
    <dgm:pt modelId="{D92AA007-276F-8947-9096-5827BDEA613D}" type="pres">
      <dgm:prSet presAssocID="{54A54118-4385-5449-A7C5-F1348908FCBD}" presName="connectorText" presStyleLbl="sibTrans2D1" presStyleIdx="1" presStyleCnt="4"/>
      <dgm:spPr/>
    </dgm:pt>
    <dgm:pt modelId="{226E4F1F-829B-184E-941A-DAC1E6C12372}" type="pres">
      <dgm:prSet presAssocID="{7B9EA7D4-77FB-CB40-A3F1-10F8998262D2}" presName="node" presStyleLbl="node1" presStyleIdx="2" presStyleCnt="5">
        <dgm:presLayoutVars>
          <dgm:bulletEnabled val="1"/>
        </dgm:presLayoutVars>
      </dgm:prSet>
      <dgm:spPr/>
    </dgm:pt>
    <dgm:pt modelId="{0AF138F4-4B04-B94E-958D-AEF3BC667639}" type="pres">
      <dgm:prSet presAssocID="{73813FD4-3CF6-1346-BCF6-16001329810C}" presName="sibTrans" presStyleLbl="sibTrans2D1" presStyleIdx="2" presStyleCnt="4"/>
      <dgm:spPr/>
    </dgm:pt>
    <dgm:pt modelId="{D4BBA8C6-AC77-6E4D-B6D4-48DEE613446A}" type="pres">
      <dgm:prSet presAssocID="{73813FD4-3CF6-1346-BCF6-16001329810C}" presName="connectorText" presStyleLbl="sibTrans2D1" presStyleIdx="2" presStyleCnt="4"/>
      <dgm:spPr/>
    </dgm:pt>
    <dgm:pt modelId="{BFE5F026-F570-F34D-BAAE-5839936805C0}" type="pres">
      <dgm:prSet presAssocID="{D7181B4A-4968-EB48-B73F-06106D5A851D}" presName="node" presStyleLbl="node1" presStyleIdx="3" presStyleCnt="5">
        <dgm:presLayoutVars>
          <dgm:bulletEnabled val="1"/>
        </dgm:presLayoutVars>
      </dgm:prSet>
      <dgm:spPr/>
    </dgm:pt>
    <dgm:pt modelId="{6C7CE1E9-18D0-FE46-99CE-43A73E74867B}" type="pres">
      <dgm:prSet presAssocID="{EEA3A822-0827-174B-AFBE-3782ADC6FA78}" presName="sibTrans" presStyleLbl="sibTrans2D1" presStyleIdx="3" presStyleCnt="4"/>
      <dgm:spPr/>
    </dgm:pt>
    <dgm:pt modelId="{4316F000-F747-994C-9A52-A58C96206403}" type="pres">
      <dgm:prSet presAssocID="{EEA3A822-0827-174B-AFBE-3782ADC6FA78}" presName="connectorText" presStyleLbl="sibTrans2D1" presStyleIdx="3" presStyleCnt="4"/>
      <dgm:spPr/>
    </dgm:pt>
    <dgm:pt modelId="{563891FF-4DB4-D44C-894C-5AA814C1D74A}" type="pres">
      <dgm:prSet presAssocID="{79AE00F8-9E28-7744-ABBB-E97C4A532867}" presName="node" presStyleLbl="node1" presStyleIdx="4" presStyleCnt="5">
        <dgm:presLayoutVars>
          <dgm:bulletEnabled val="1"/>
        </dgm:presLayoutVars>
      </dgm:prSet>
      <dgm:spPr/>
    </dgm:pt>
  </dgm:ptLst>
  <dgm:cxnLst>
    <dgm:cxn modelId="{6DAB6B09-789A-0243-B60E-347C1EE44E96}" srcId="{0E7B5871-70EC-5544-B6EA-CA5B93898B06}" destId="{79AE00F8-9E28-7744-ABBB-E97C4A532867}" srcOrd="4" destOrd="0" parTransId="{6BFA314A-2F58-C74D-B9B7-B998624D486D}" sibTransId="{09D89D6B-EB9F-EF49-81DB-701E69B5ACF1}"/>
    <dgm:cxn modelId="{E3F03621-2A54-344D-91BF-70AF69719757}" type="presOf" srcId="{54A54118-4385-5449-A7C5-F1348908FCBD}" destId="{A553440B-8A52-144C-8697-526D5FDA1CCF}" srcOrd="0" destOrd="0" presId="urn:microsoft.com/office/officeart/2005/8/layout/process1"/>
    <dgm:cxn modelId="{AD5A5632-30CA-A144-9E3B-355D197C7A7A}" type="presOf" srcId="{7B9EA7D4-77FB-CB40-A3F1-10F8998262D2}" destId="{226E4F1F-829B-184E-941A-DAC1E6C12372}" srcOrd="0" destOrd="0" presId="urn:microsoft.com/office/officeart/2005/8/layout/process1"/>
    <dgm:cxn modelId="{A7653A3F-7558-1748-B1E2-BFF3A2A40A95}" type="presOf" srcId="{73813FD4-3CF6-1346-BCF6-16001329810C}" destId="{D4BBA8C6-AC77-6E4D-B6D4-48DEE613446A}" srcOrd="1" destOrd="0" presId="urn:microsoft.com/office/officeart/2005/8/layout/process1"/>
    <dgm:cxn modelId="{F7D32843-604F-2D40-8430-74B8DE90B49C}" type="presOf" srcId="{54A54118-4385-5449-A7C5-F1348908FCBD}" destId="{D92AA007-276F-8947-9096-5827BDEA613D}" srcOrd="1" destOrd="0" presId="urn:microsoft.com/office/officeart/2005/8/layout/process1"/>
    <dgm:cxn modelId="{B0CFE05C-74E5-0C4A-8DC2-C00F7E60E114}" srcId="{0E7B5871-70EC-5544-B6EA-CA5B93898B06}" destId="{D7181B4A-4968-EB48-B73F-06106D5A851D}" srcOrd="3" destOrd="0" parTransId="{45189F6A-590E-7747-AD06-9440AC35D3AC}" sibTransId="{EEA3A822-0827-174B-AFBE-3782ADC6FA78}"/>
    <dgm:cxn modelId="{A773CF61-DCE7-4B4E-84E2-187D742BA217}" srcId="{0E7B5871-70EC-5544-B6EA-CA5B93898B06}" destId="{33D0173B-496C-7440-9D57-083B9E5A6D08}" srcOrd="0" destOrd="0" parTransId="{8368D353-44AC-B64B-BD49-7B795BC7B798}" sibTransId="{F07E6406-5B41-CE4B-823E-B15CE0235877}"/>
    <dgm:cxn modelId="{0847696C-9E7D-5446-93C5-1FD747F7431F}" type="presOf" srcId="{73813FD4-3CF6-1346-BCF6-16001329810C}" destId="{0AF138F4-4B04-B94E-958D-AEF3BC667639}" srcOrd="0" destOrd="0" presId="urn:microsoft.com/office/officeart/2005/8/layout/process1"/>
    <dgm:cxn modelId="{2A7F0475-0442-904E-AAD6-9D2A59E5FF64}" srcId="{0E7B5871-70EC-5544-B6EA-CA5B93898B06}" destId="{349A29C2-8CFD-594E-8C48-B290F9EC9A7F}" srcOrd="1" destOrd="0" parTransId="{CF1433B7-B597-0D46-8082-0EF125CD4C12}" sibTransId="{54A54118-4385-5449-A7C5-F1348908FCBD}"/>
    <dgm:cxn modelId="{74A41E7D-AD85-304C-9F49-090BDFC4B999}" type="presOf" srcId="{33D0173B-496C-7440-9D57-083B9E5A6D08}" destId="{627D307E-6F05-4A45-A8E1-5E68E232F794}" srcOrd="0" destOrd="0" presId="urn:microsoft.com/office/officeart/2005/8/layout/process1"/>
    <dgm:cxn modelId="{0C5AC295-1B39-0140-A6A6-3AC801D3AD8D}" type="presOf" srcId="{349A29C2-8CFD-594E-8C48-B290F9EC9A7F}" destId="{F92DD401-B96F-7B48-9D81-18E4035F1196}" srcOrd="0" destOrd="0" presId="urn:microsoft.com/office/officeart/2005/8/layout/process1"/>
    <dgm:cxn modelId="{374BDC9A-DE5B-9942-806B-B000A66EC1E2}" type="presOf" srcId="{F07E6406-5B41-CE4B-823E-B15CE0235877}" destId="{2AE1A725-135F-714B-BA08-AE321A862F50}" srcOrd="0" destOrd="0" presId="urn:microsoft.com/office/officeart/2005/8/layout/process1"/>
    <dgm:cxn modelId="{AE0E92A0-D6A4-F44A-8197-DEB7156D0595}" srcId="{0E7B5871-70EC-5544-B6EA-CA5B93898B06}" destId="{7B9EA7D4-77FB-CB40-A3F1-10F8998262D2}" srcOrd="2" destOrd="0" parTransId="{768B8057-BFA7-D24F-A3BE-ACB7BAF02650}" sibTransId="{73813FD4-3CF6-1346-BCF6-16001329810C}"/>
    <dgm:cxn modelId="{CE76F3A7-2A74-A64B-8AE1-196DD5F6C75D}" type="presOf" srcId="{EEA3A822-0827-174B-AFBE-3782ADC6FA78}" destId="{6C7CE1E9-18D0-FE46-99CE-43A73E74867B}" srcOrd="0" destOrd="0" presId="urn:microsoft.com/office/officeart/2005/8/layout/process1"/>
    <dgm:cxn modelId="{6137DBC3-C232-7245-878D-84B740784AB4}" type="presOf" srcId="{79AE00F8-9E28-7744-ABBB-E97C4A532867}" destId="{563891FF-4DB4-D44C-894C-5AA814C1D74A}" srcOrd="0" destOrd="0" presId="urn:microsoft.com/office/officeart/2005/8/layout/process1"/>
    <dgm:cxn modelId="{30DBBAE9-78E9-454C-A005-A95E3D491E25}" type="presOf" srcId="{EEA3A822-0827-174B-AFBE-3782ADC6FA78}" destId="{4316F000-F747-994C-9A52-A58C96206403}" srcOrd="1" destOrd="0" presId="urn:microsoft.com/office/officeart/2005/8/layout/process1"/>
    <dgm:cxn modelId="{061801F2-ED41-174A-B1D1-C6C377F1B17F}" type="presOf" srcId="{0E7B5871-70EC-5544-B6EA-CA5B93898B06}" destId="{4A08F2D9-E0BF-394F-97CD-004CEEDFD1F4}" srcOrd="0" destOrd="0" presId="urn:microsoft.com/office/officeart/2005/8/layout/process1"/>
    <dgm:cxn modelId="{F569A5F4-7699-9C4B-B5FE-EB02659C4036}" type="presOf" srcId="{F07E6406-5B41-CE4B-823E-B15CE0235877}" destId="{70992A81-C4AD-0E40-A626-305B39D83742}" srcOrd="1" destOrd="0" presId="urn:microsoft.com/office/officeart/2005/8/layout/process1"/>
    <dgm:cxn modelId="{A06704F6-6D7F-4142-BD11-9FAB8520E4A4}" type="presOf" srcId="{D7181B4A-4968-EB48-B73F-06106D5A851D}" destId="{BFE5F026-F570-F34D-BAAE-5839936805C0}" srcOrd="0" destOrd="0" presId="urn:microsoft.com/office/officeart/2005/8/layout/process1"/>
    <dgm:cxn modelId="{18BBF2CD-2AD1-2541-8E0B-76ED0ECAE4F6}" type="presParOf" srcId="{4A08F2D9-E0BF-394F-97CD-004CEEDFD1F4}" destId="{627D307E-6F05-4A45-A8E1-5E68E232F794}" srcOrd="0" destOrd="0" presId="urn:microsoft.com/office/officeart/2005/8/layout/process1"/>
    <dgm:cxn modelId="{53763CB3-265D-774B-80FA-0EFCD38386D5}" type="presParOf" srcId="{4A08F2D9-E0BF-394F-97CD-004CEEDFD1F4}" destId="{2AE1A725-135F-714B-BA08-AE321A862F50}" srcOrd="1" destOrd="0" presId="urn:microsoft.com/office/officeart/2005/8/layout/process1"/>
    <dgm:cxn modelId="{CCC3D5CA-A6CA-7741-905A-2835AAE9203E}" type="presParOf" srcId="{2AE1A725-135F-714B-BA08-AE321A862F50}" destId="{70992A81-C4AD-0E40-A626-305B39D83742}" srcOrd="0" destOrd="0" presId="urn:microsoft.com/office/officeart/2005/8/layout/process1"/>
    <dgm:cxn modelId="{E753E21D-DEDC-F545-84FB-AB5651220AD8}" type="presParOf" srcId="{4A08F2D9-E0BF-394F-97CD-004CEEDFD1F4}" destId="{F92DD401-B96F-7B48-9D81-18E4035F1196}" srcOrd="2" destOrd="0" presId="urn:microsoft.com/office/officeart/2005/8/layout/process1"/>
    <dgm:cxn modelId="{7DA5F427-39DB-684F-87DC-A586BE78C533}" type="presParOf" srcId="{4A08F2D9-E0BF-394F-97CD-004CEEDFD1F4}" destId="{A553440B-8A52-144C-8697-526D5FDA1CCF}" srcOrd="3" destOrd="0" presId="urn:microsoft.com/office/officeart/2005/8/layout/process1"/>
    <dgm:cxn modelId="{EEEE335D-DCBD-9245-A514-67973D21ABB4}" type="presParOf" srcId="{A553440B-8A52-144C-8697-526D5FDA1CCF}" destId="{D92AA007-276F-8947-9096-5827BDEA613D}" srcOrd="0" destOrd="0" presId="urn:microsoft.com/office/officeart/2005/8/layout/process1"/>
    <dgm:cxn modelId="{C8E96047-0FB6-3B4E-995E-99265D35E0E8}" type="presParOf" srcId="{4A08F2D9-E0BF-394F-97CD-004CEEDFD1F4}" destId="{226E4F1F-829B-184E-941A-DAC1E6C12372}" srcOrd="4" destOrd="0" presId="urn:microsoft.com/office/officeart/2005/8/layout/process1"/>
    <dgm:cxn modelId="{54B4C908-C1C4-2948-81D1-6C814E8FCDE3}" type="presParOf" srcId="{4A08F2D9-E0BF-394F-97CD-004CEEDFD1F4}" destId="{0AF138F4-4B04-B94E-958D-AEF3BC667639}" srcOrd="5" destOrd="0" presId="urn:microsoft.com/office/officeart/2005/8/layout/process1"/>
    <dgm:cxn modelId="{2F807332-4A2B-3F43-941C-3347C24261ED}" type="presParOf" srcId="{0AF138F4-4B04-B94E-958D-AEF3BC667639}" destId="{D4BBA8C6-AC77-6E4D-B6D4-48DEE613446A}" srcOrd="0" destOrd="0" presId="urn:microsoft.com/office/officeart/2005/8/layout/process1"/>
    <dgm:cxn modelId="{91DED9A2-02C5-DF4E-B00A-A8463AF594D0}" type="presParOf" srcId="{4A08F2D9-E0BF-394F-97CD-004CEEDFD1F4}" destId="{BFE5F026-F570-F34D-BAAE-5839936805C0}" srcOrd="6" destOrd="0" presId="urn:microsoft.com/office/officeart/2005/8/layout/process1"/>
    <dgm:cxn modelId="{31E0E1B9-2E70-F84D-A89F-873446790EB9}" type="presParOf" srcId="{4A08F2D9-E0BF-394F-97CD-004CEEDFD1F4}" destId="{6C7CE1E9-18D0-FE46-99CE-43A73E74867B}" srcOrd="7" destOrd="0" presId="urn:microsoft.com/office/officeart/2005/8/layout/process1"/>
    <dgm:cxn modelId="{987AA050-EF70-2D49-8F6D-939608CA4D0A}" type="presParOf" srcId="{6C7CE1E9-18D0-FE46-99CE-43A73E74867B}" destId="{4316F000-F747-994C-9A52-A58C96206403}" srcOrd="0" destOrd="0" presId="urn:microsoft.com/office/officeart/2005/8/layout/process1"/>
    <dgm:cxn modelId="{4908F451-00B1-6E40-A38C-7FC613A41B05}" type="presParOf" srcId="{4A08F2D9-E0BF-394F-97CD-004CEEDFD1F4}" destId="{563891FF-4DB4-D44C-894C-5AA814C1D74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B5871-70EC-5544-B6EA-CA5B93898B06}" type="doc">
      <dgm:prSet loTypeId="urn:microsoft.com/office/officeart/2005/8/layout/radial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3D0173B-496C-7440-9D57-083B9E5A6D08}">
      <dgm:prSet/>
      <dgm:spPr/>
      <dgm:t>
        <a:bodyPr/>
        <a:lstStyle/>
        <a:p>
          <a:r>
            <a:rPr lang="en-US" dirty="0"/>
            <a:t>SQL</a:t>
          </a:r>
          <a:endParaRPr lang="ru-RU" dirty="0"/>
        </a:p>
      </dgm:t>
    </dgm:pt>
    <dgm:pt modelId="{8368D353-44AC-B64B-BD49-7B795BC7B798}" type="parTrans" cxnId="{A773CF61-DCE7-4B4E-84E2-187D742BA217}">
      <dgm:prSet/>
      <dgm:spPr/>
      <dgm:t>
        <a:bodyPr/>
        <a:lstStyle/>
        <a:p>
          <a:endParaRPr lang="ru-RU"/>
        </a:p>
      </dgm:t>
    </dgm:pt>
    <dgm:pt modelId="{F07E6406-5B41-CE4B-823E-B15CE0235877}" type="sibTrans" cxnId="{A773CF61-DCE7-4B4E-84E2-187D742BA217}">
      <dgm:prSet/>
      <dgm:spPr/>
      <dgm:t>
        <a:bodyPr/>
        <a:lstStyle/>
        <a:p>
          <a:endParaRPr lang="ru-RU"/>
        </a:p>
      </dgm:t>
    </dgm:pt>
    <dgm:pt modelId="{349A29C2-8CFD-594E-8C48-B290F9EC9A7F}">
      <dgm:prSet/>
      <dgm:spPr/>
      <dgm:t>
        <a:bodyPr/>
        <a:lstStyle/>
        <a:p>
          <a:r>
            <a:rPr lang="en-US" dirty="0" err="1"/>
            <a:t>noSQL</a:t>
          </a:r>
          <a:endParaRPr lang="ru-RU" dirty="0"/>
        </a:p>
      </dgm:t>
    </dgm:pt>
    <dgm:pt modelId="{CF1433B7-B597-0D46-8082-0EF125CD4C12}" type="parTrans" cxnId="{2A7F0475-0442-904E-AAD6-9D2A59E5FF64}">
      <dgm:prSet/>
      <dgm:spPr/>
      <dgm:t>
        <a:bodyPr/>
        <a:lstStyle/>
        <a:p>
          <a:endParaRPr lang="ru-RU"/>
        </a:p>
      </dgm:t>
    </dgm:pt>
    <dgm:pt modelId="{54A54118-4385-5449-A7C5-F1348908FCBD}" type="sibTrans" cxnId="{2A7F0475-0442-904E-AAD6-9D2A59E5FF64}">
      <dgm:prSet/>
      <dgm:spPr/>
      <dgm:t>
        <a:bodyPr/>
        <a:lstStyle/>
        <a:p>
          <a:endParaRPr lang="ru-RU"/>
        </a:p>
      </dgm:t>
    </dgm:pt>
    <dgm:pt modelId="{7B9EA7D4-77FB-CB40-A3F1-10F8998262D2}">
      <dgm:prSet/>
      <dgm:spPr/>
      <dgm:t>
        <a:bodyPr/>
        <a:lstStyle/>
        <a:p>
          <a:r>
            <a:rPr lang="en-US" dirty="0"/>
            <a:t>Data Lake</a:t>
          </a:r>
          <a:endParaRPr lang="ru-RU" dirty="0"/>
        </a:p>
      </dgm:t>
    </dgm:pt>
    <dgm:pt modelId="{768B8057-BFA7-D24F-A3BE-ACB7BAF02650}" type="parTrans" cxnId="{AE0E92A0-D6A4-F44A-8197-DEB7156D0595}">
      <dgm:prSet/>
      <dgm:spPr/>
      <dgm:t>
        <a:bodyPr/>
        <a:lstStyle/>
        <a:p>
          <a:endParaRPr lang="ru-RU"/>
        </a:p>
      </dgm:t>
    </dgm:pt>
    <dgm:pt modelId="{73813FD4-3CF6-1346-BCF6-16001329810C}" type="sibTrans" cxnId="{AE0E92A0-D6A4-F44A-8197-DEB7156D0595}">
      <dgm:prSet/>
      <dgm:spPr/>
      <dgm:t>
        <a:bodyPr/>
        <a:lstStyle/>
        <a:p>
          <a:endParaRPr lang="ru-RU"/>
        </a:p>
      </dgm:t>
    </dgm:pt>
    <dgm:pt modelId="{8C498A89-9801-D041-91B2-6C7E201F5644}" type="pres">
      <dgm:prSet presAssocID="{0E7B5871-70EC-5544-B6EA-CA5B93898B0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E083DDA-05A2-1F40-B4F2-21E0D27770DA}" type="pres">
      <dgm:prSet presAssocID="{7B9EA7D4-77FB-CB40-A3F1-10F8998262D2}" presName="centerShape" presStyleLbl="node0" presStyleIdx="0" presStyleCnt="1"/>
      <dgm:spPr/>
    </dgm:pt>
    <dgm:pt modelId="{E29A0878-BB9A-454C-AF3F-C1B7B55F4AA5}" type="pres">
      <dgm:prSet presAssocID="{8368D353-44AC-B64B-BD49-7B795BC7B798}" presName="parTrans" presStyleLbl="bgSibTrans2D1" presStyleIdx="0" presStyleCnt="2"/>
      <dgm:spPr/>
    </dgm:pt>
    <dgm:pt modelId="{91C1A3DA-5402-C741-93B0-B8612CBA27BB}" type="pres">
      <dgm:prSet presAssocID="{33D0173B-496C-7440-9D57-083B9E5A6D08}" presName="node" presStyleLbl="node1" presStyleIdx="0" presStyleCnt="2">
        <dgm:presLayoutVars>
          <dgm:bulletEnabled val="1"/>
        </dgm:presLayoutVars>
      </dgm:prSet>
      <dgm:spPr/>
    </dgm:pt>
    <dgm:pt modelId="{BBA03F2A-A14B-1946-8F41-EE7828393F2B}" type="pres">
      <dgm:prSet presAssocID="{CF1433B7-B597-0D46-8082-0EF125CD4C12}" presName="parTrans" presStyleLbl="bgSibTrans2D1" presStyleIdx="1" presStyleCnt="2"/>
      <dgm:spPr/>
    </dgm:pt>
    <dgm:pt modelId="{0AD5C861-040E-C746-946A-0287AB22D338}" type="pres">
      <dgm:prSet presAssocID="{349A29C2-8CFD-594E-8C48-B290F9EC9A7F}" presName="node" presStyleLbl="node1" presStyleIdx="1" presStyleCnt="2">
        <dgm:presLayoutVars>
          <dgm:bulletEnabled val="1"/>
        </dgm:presLayoutVars>
      </dgm:prSet>
      <dgm:spPr/>
    </dgm:pt>
  </dgm:ptLst>
  <dgm:cxnLst>
    <dgm:cxn modelId="{8900EF18-4D2E-C04D-8392-ACB60B8C7DDB}" type="presOf" srcId="{8368D353-44AC-B64B-BD49-7B795BC7B798}" destId="{E29A0878-BB9A-454C-AF3F-C1B7B55F4AA5}" srcOrd="0" destOrd="0" presId="urn:microsoft.com/office/officeart/2005/8/layout/radial4"/>
    <dgm:cxn modelId="{7EEF255B-17F2-1541-BEFF-469B7C936592}" type="presOf" srcId="{CF1433B7-B597-0D46-8082-0EF125CD4C12}" destId="{BBA03F2A-A14B-1946-8F41-EE7828393F2B}" srcOrd="0" destOrd="0" presId="urn:microsoft.com/office/officeart/2005/8/layout/radial4"/>
    <dgm:cxn modelId="{A773CF61-DCE7-4B4E-84E2-187D742BA217}" srcId="{7B9EA7D4-77FB-CB40-A3F1-10F8998262D2}" destId="{33D0173B-496C-7440-9D57-083B9E5A6D08}" srcOrd="0" destOrd="0" parTransId="{8368D353-44AC-B64B-BD49-7B795BC7B798}" sibTransId="{F07E6406-5B41-CE4B-823E-B15CE0235877}"/>
    <dgm:cxn modelId="{D9F12374-81E2-DE4D-862F-69D783D841DB}" type="presOf" srcId="{0E7B5871-70EC-5544-B6EA-CA5B93898B06}" destId="{8C498A89-9801-D041-91B2-6C7E201F5644}" srcOrd="0" destOrd="0" presId="urn:microsoft.com/office/officeart/2005/8/layout/radial4"/>
    <dgm:cxn modelId="{2A7F0475-0442-904E-AAD6-9D2A59E5FF64}" srcId="{7B9EA7D4-77FB-CB40-A3F1-10F8998262D2}" destId="{349A29C2-8CFD-594E-8C48-B290F9EC9A7F}" srcOrd="1" destOrd="0" parTransId="{CF1433B7-B597-0D46-8082-0EF125CD4C12}" sibTransId="{54A54118-4385-5449-A7C5-F1348908FCBD}"/>
    <dgm:cxn modelId="{66DBB475-3230-3440-A2FE-3A23AE526F75}" type="presOf" srcId="{7B9EA7D4-77FB-CB40-A3F1-10F8998262D2}" destId="{CE083DDA-05A2-1F40-B4F2-21E0D27770DA}" srcOrd="0" destOrd="0" presId="urn:microsoft.com/office/officeart/2005/8/layout/radial4"/>
    <dgm:cxn modelId="{958A1C7B-149A-BA4D-BE55-223144F3DD71}" type="presOf" srcId="{33D0173B-496C-7440-9D57-083B9E5A6D08}" destId="{91C1A3DA-5402-C741-93B0-B8612CBA27BB}" srcOrd="0" destOrd="0" presId="urn:microsoft.com/office/officeart/2005/8/layout/radial4"/>
    <dgm:cxn modelId="{AE0E92A0-D6A4-F44A-8197-DEB7156D0595}" srcId="{0E7B5871-70EC-5544-B6EA-CA5B93898B06}" destId="{7B9EA7D4-77FB-CB40-A3F1-10F8998262D2}" srcOrd="0" destOrd="0" parTransId="{768B8057-BFA7-D24F-A3BE-ACB7BAF02650}" sibTransId="{73813FD4-3CF6-1346-BCF6-16001329810C}"/>
    <dgm:cxn modelId="{FBDA21EE-6716-2540-9E16-0BFF87163422}" type="presOf" srcId="{349A29C2-8CFD-594E-8C48-B290F9EC9A7F}" destId="{0AD5C861-040E-C746-946A-0287AB22D338}" srcOrd="0" destOrd="0" presId="urn:microsoft.com/office/officeart/2005/8/layout/radial4"/>
    <dgm:cxn modelId="{28E959DA-1998-8C45-B65A-54AFB0E98DB6}" type="presParOf" srcId="{8C498A89-9801-D041-91B2-6C7E201F5644}" destId="{CE083DDA-05A2-1F40-B4F2-21E0D27770DA}" srcOrd="0" destOrd="0" presId="urn:microsoft.com/office/officeart/2005/8/layout/radial4"/>
    <dgm:cxn modelId="{FF82DA19-962F-224D-9FD2-CCAE3634586E}" type="presParOf" srcId="{8C498A89-9801-D041-91B2-6C7E201F5644}" destId="{E29A0878-BB9A-454C-AF3F-C1B7B55F4AA5}" srcOrd="1" destOrd="0" presId="urn:microsoft.com/office/officeart/2005/8/layout/radial4"/>
    <dgm:cxn modelId="{ABBE08FD-9458-DE49-A033-2323EF8A45F8}" type="presParOf" srcId="{8C498A89-9801-D041-91B2-6C7E201F5644}" destId="{91C1A3DA-5402-C741-93B0-B8612CBA27BB}" srcOrd="2" destOrd="0" presId="urn:microsoft.com/office/officeart/2005/8/layout/radial4"/>
    <dgm:cxn modelId="{B3A6694C-F2EB-5D45-A033-A1BE8B0C7F02}" type="presParOf" srcId="{8C498A89-9801-D041-91B2-6C7E201F5644}" destId="{BBA03F2A-A14B-1946-8F41-EE7828393F2B}" srcOrd="3" destOrd="0" presId="urn:microsoft.com/office/officeart/2005/8/layout/radial4"/>
    <dgm:cxn modelId="{0A2337AE-DA83-1643-B118-CBB371CE5283}" type="presParOf" srcId="{8C498A89-9801-D041-91B2-6C7E201F5644}" destId="{0AD5C861-040E-C746-946A-0287AB22D338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7D307E-6F05-4A45-A8E1-5E68E232F794}">
      <dsp:nvSpPr>
        <dsp:cNvPr id="0" name=""/>
        <dsp:cNvSpPr/>
      </dsp:nvSpPr>
      <dsp:spPr>
        <a:xfrm>
          <a:off x="5134" y="392173"/>
          <a:ext cx="1591716" cy="95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OLTP systems</a:t>
          </a:r>
          <a:endParaRPr lang="ru-RU" sz="2300" kern="1200"/>
        </a:p>
      </dsp:txBody>
      <dsp:txXfrm>
        <a:off x="33106" y="420145"/>
        <a:ext cx="1535772" cy="899086"/>
      </dsp:txXfrm>
    </dsp:sp>
    <dsp:sp modelId="{2AE1A725-135F-714B-BA08-AE321A862F50}">
      <dsp:nvSpPr>
        <dsp:cNvPr id="0" name=""/>
        <dsp:cNvSpPr/>
      </dsp:nvSpPr>
      <dsp:spPr>
        <a:xfrm>
          <a:off x="1756023" y="672316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600" kern="1200"/>
        </a:p>
      </dsp:txBody>
      <dsp:txXfrm>
        <a:off x="1756023" y="751265"/>
        <a:ext cx="236210" cy="236847"/>
      </dsp:txXfrm>
    </dsp:sp>
    <dsp:sp modelId="{F92DD401-B96F-7B48-9D81-18E4035F1196}">
      <dsp:nvSpPr>
        <dsp:cNvPr id="0" name=""/>
        <dsp:cNvSpPr/>
      </dsp:nvSpPr>
      <dsp:spPr>
        <a:xfrm>
          <a:off x="2233538" y="392173"/>
          <a:ext cx="1591716" cy="95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ETL</a:t>
          </a:r>
          <a:endParaRPr lang="ru-RU" sz="2300" kern="1200"/>
        </a:p>
      </dsp:txBody>
      <dsp:txXfrm>
        <a:off x="2261510" y="420145"/>
        <a:ext cx="1535772" cy="899086"/>
      </dsp:txXfrm>
    </dsp:sp>
    <dsp:sp modelId="{A553440B-8A52-144C-8697-526D5FDA1CCF}">
      <dsp:nvSpPr>
        <dsp:cNvPr id="0" name=""/>
        <dsp:cNvSpPr/>
      </dsp:nvSpPr>
      <dsp:spPr>
        <a:xfrm>
          <a:off x="3984426" y="672316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600" kern="1200"/>
        </a:p>
      </dsp:txBody>
      <dsp:txXfrm>
        <a:off x="3984426" y="751265"/>
        <a:ext cx="236210" cy="236847"/>
      </dsp:txXfrm>
    </dsp:sp>
    <dsp:sp modelId="{226E4F1F-829B-184E-941A-DAC1E6C12372}">
      <dsp:nvSpPr>
        <dsp:cNvPr id="0" name=""/>
        <dsp:cNvSpPr/>
      </dsp:nvSpPr>
      <dsp:spPr>
        <a:xfrm>
          <a:off x="4461941" y="392173"/>
          <a:ext cx="1591716" cy="95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Warehouse</a:t>
          </a:r>
          <a:endParaRPr lang="ru-RU" sz="2300" kern="1200"/>
        </a:p>
      </dsp:txBody>
      <dsp:txXfrm>
        <a:off x="4489913" y="420145"/>
        <a:ext cx="1535772" cy="899086"/>
      </dsp:txXfrm>
    </dsp:sp>
    <dsp:sp modelId="{0AF138F4-4B04-B94E-958D-AEF3BC667639}">
      <dsp:nvSpPr>
        <dsp:cNvPr id="0" name=""/>
        <dsp:cNvSpPr/>
      </dsp:nvSpPr>
      <dsp:spPr>
        <a:xfrm>
          <a:off x="6212830" y="672316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600" kern="1200"/>
        </a:p>
      </dsp:txBody>
      <dsp:txXfrm>
        <a:off x="6212830" y="751265"/>
        <a:ext cx="236210" cy="236847"/>
      </dsp:txXfrm>
    </dsp:sp>
    <dsp:sp modelId="{BFE5F026-F570-F34D-BAAE-5839936805C0}">
      <dsp:nvSpPr>
        <dsp:cNvPr id="0" name=""/>
        <dsp:cNvSpPr/>
      </dsp:nvSpPr>
      <dsp:spPr>
        <a:xfrm>
          <a:off x="6690345" y="392173"/>
          <a:ext cx="1591716" cy="95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ETL</a:t>
          </a:r>
          <a:endParaRPr lang="ru-RU" sz="2300" kern="1200"/>
        </a:p>
      </dsp:txBody>
      <dsp:txXfrm>
        <a:off x="6718317" y="420145"/>
        <a:ext cx="1535772" cy="899086"/>
      </dsp:txXfrm>
    </dsp:sp>
    <dsp:sp modelId="{6C7CE1E9-18D0-FE46-99CE-43A73E74867B}">
      <dsp:nvSpPr>
        <dsp:cNvPr id="0" name=""/>
        <dsp:cNvSpPr/>
      </dsp:nvSpPr>
      <dsp:spPr>
        <a:xfrm>
          <a:off x="8441233" y="672316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600" kern="1200"/>
        </a:p>
      </dsp:txBody>
      <dsp:txXfrm>
        <a:off x="8441233" y="751265"/>
        <a:ext cx="236210" cy="236847"/>
      </dsp:txXfrm>
    </dsp:sp>
    <dsp:sp modelId="{563891FF-4DB4-D44C-894C-5AA814C1D74A}">
      <dsp:nvSpPr>
        <dsp:cNvPr id="0" name=""/>
        <dsp:cNvSpPr/>
      </dsp:nvSpPr>
      <dsp:spPr>
        <a:xfrm>
          <a:off x="8918748" y="392173"/>
          <a:ext cx="1591716" cy="95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OLAP system</a:t>
          </a:r>
          <a:endParaRPr lang="ru-RU" sz="2300" kern="1200"/>
        </a:p>
      </dsp:txBody>
      <dsp:txXfrm>
        <a:off x="8946720" y="420145"/>
        <a:ext cx="1535772" cy="8990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083DDA-05A2-1F40-B4F2-21E0D27770DA}">
      <dsp:nvSpPr>
        <dsp:cNvPr id="0" name=""/>
        <dsp:cNvSpPr/>
      </dsp:nvSpPr>
      <dsp:spPr>
        <a:xfrm>
          <a:off x="3655880" y="913933"/>
          <a:ext cx="1445453" cy="14454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Lake</a:t>
          </a:r>
          <a:endParaRPr lang="ru-RU" sz="3500" kern="1200" dirty="0"/>
        </a:p>
      </dsp:txBody>
      <dsp:txXfrm>
        <a:off x="3867562" y="1125615"/>
        <a:ext cx="1022089" cy="1022089"/>
      </dsp:txXfrm>
    </dsp:sp>
    <dsp:sp modelId="{E29A0878-BB9A-454C-AF3F-C1B7B55F4AA5}">
      <dsp:nvSpPr>
        <dsp:cNvPr id="0" name=""/>
        <dsp:cNvSpPr/>
      </dsp:nvSpPr>
      <dsp:spPr>
        <a:xfrm rot="12900000">
          <a:off x="2725879" y="661371"/>
          <a:ext cx="1108072" cy="411954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1A3DA-5402-C741-93B0-B8612CBA27BB}">
      <dsp:nvSpPr>
        <dsp:cNvPr id="0" name=""/>
        <dsp:cNvSpPr/>
      </dsp:nvSpPr>
      <dsp:spPr>
        <a:xfrm>
          <a:off x="2139485" y="293"/>
          <a:ext cx="1373180" cy="10985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SQL</a:t>
          </a:r>
          <a:endParaRPr lang="ru-RU" sz="3500" kern="1200" dirty="0"/>
        </a:p>
      </dsp:txBody>
      <dsp:txXfrm>
        <a:off x="2171660" y="32468"/>
        <a:ext cx="1308830" cy="1034194"/>
      </dsp:txXfrm>
    </dsp:sp>
    <dsp:sp modelId="{BBA03F2A-A14B-1946-8F41-EE7828393F2B}">
      <dsp:nvSpPr>
        <dsp:cNvPr id="0" name=""/>
        <dsp:cNvSpPr/>
      </dsp:nvSpPr>
      <dsp:spPr>
        <a:xfrm rot="19500000">
          <a:off x="4923262" y="661371"/>
          <a:ext cx="1108072" cy="411954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D5C861-040E-C746-946A-0287AB22D338}">
      <dsp:nvSpPr>
        <dsp:cNvPr id="0" name=""/>
        <dsp:cNvSpPr/>
      </dsp:nvSpPr>
      <dsp:spPr>
        <a:xfrm>
          <a:off x="5244548" y="293"/>
          <a:ext cx="1373180" cy="10985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noSQL</a:t>
          </a:r>
          <a:endParaRPr lang="ru-RU" sz="3500" kern="1200" dirty="0"/>
        </a:p>
      </dsp:txBody>
      <dsp:txXfrm>
        <a:off x="5276723" y="32468"/>
        <a:ext cx="1308830" cy="1034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4.png>
</file>

<file path=ppt/media/image2.png>
</file>

<file path=ppt/media/image3.tiff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D5BE55-B11C-BB45-AE96-2AAB21B62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7E9050D-65F5-574B-BCB8-08BEBA8C9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3FAB1F-BADD-A546-9A66-97C951343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1E0ED1-9EDB-C94D-A141-42D46874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22703B-870C-F74D-81F9-BF66B87BB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251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339961-6FC8-DB47-A80D-3E6AA23C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7B5C18-08A9-4440-A5A4-85A0FFDB5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06FFB1-DA9C-FF4E-897E-9C675ED20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C07400-4B72-7C4D-9719-B33AB1A98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995422-34AE-6747-AA25-A61B00084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275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23B536B-FC30-E44A-B99C-BAB26CAEC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4976DA-2802-E047-85C4-42057F554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D5D313-10FF-B14D-9D28-7924435B1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E87F97-D489-304D-9179-72138F59B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004464-31E0-D04A-B66C-74B6EF8B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1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A3B79-2035-5142-8EC9-E05BFF5AC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F5F352-ADD3-FE48-BC9E-4A860FB61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783F87-F71D-3844-8226-97A37790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9C93EB-3C3D-CC4C-875F-72FD8931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B0D62A-7C12-774F-992F-018F71C0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94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DE5665-D460-1C41-BBB7-2E7CE3AFA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FDDC32-7A27-0743-8350-DE1548C93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246B57-DFD6-BB48-AE21-A7948CEA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7F6F74-47CD-3B46-A5EF-DD15228A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92535D-7534-DD48-B2B3-4ACB6681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150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30F7C6-DD14-FB4D-B6F6-22EB08563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C97F9F-27F1-E24C-8A0F-B323FAA449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F1DD9E-A9CE-5348-A803-579DA6071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16AB91-B3BD-124D-9B9E-326D791B4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E87A62-BA86-8F4D-99C2-0CC443361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97AB60-1160-5A40-A3A8-7EF7ECE5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1776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55387D-629A-0C4B-8319-5E36E20E5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19B79F-F7FA-E048-B908-0C32A36CC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68EFE9-6C3E-9B42-89FB-B942C39E6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9DAF699-AB37-7D4C-A789-D95812F0C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F2A592A-FC74-4B40-A5F6-DC3928EBE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8341E59-D2C6-B741-B78C-5CDD242B0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D9D88D3-FD8A-BA46-8096-AA9B5C8C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BADF6F9-5D7A-3145-86CF-4950E0A2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56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F6BE4D-659A-A247-8BEA-F7A4164A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B94EE2D-65BB-0148-8A17-1B7D050E3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ADD19A9-0132-3D45-A28F-EBB49B697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03A44D-49DE-7C4F-BF74-8242DD94A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7849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0801B51-9F3B-304B-B5BF-A59DF50CD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728ECBE-39B5-6042-AF0C-791048305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3A762A5-EF3B-0940-BF1A-91D3CEF58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22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6799C-9A4A-8D4D-B70C-B23147BDE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8404BB-D8BB-3142-ABB6-E1031DC2D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EE44EAF-5DBB-874E-9BB6-F52301051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3A8880-7988-6848-98D3-808500E45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9063AEF-233C-3F4B-89D1-9F57F6ED4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2B6C25-C946-FB43-85EA-9DC1B9C45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3172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8C27F-1915-1E4F-BE18-F78C6476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891B8F8-66E6-F14B-B6E4-AAEF091BE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95D851-04CC-D742-BFDB-E92F93DBC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CF6B14-FE12-F84F-89CC-D83D0109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75D179-CBF9-7C4C-9881-770A89F2B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4E6EBE-CC90-154D-A138-E9D1F887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5191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4DB658-FA60-174D-802F-5B9478D25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9FC305-D1FC-8145-9F42-E5B200E60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71B118-B186-544A-A987-9128577B20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7E0A2-2AC7-0D43-9877-FBD68131D099}" type="datetimeFigureOut">
              <a:rPr lang="ru-RU" smtClean="0"/>
              <a:t>14.02.2021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892B8E-A6C8-6048-B8FC-EE1D53748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3A5291-1EC5-944A-9F08-C72A28BCC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2309C-7C28-9945-BD18-2EF52CEB5D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771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dev/peps/pep-0249/" TargetMode="Externa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ostgrespro.ru/docs/postgresql/9.6/sql-createtable" TargetMode="Externa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ru.wikipedia.org/wiki/%D0%A4%D0%B0%D0%B9%D0%BB:Star_schema.p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b-fiddle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34116-F2B3-754F-9658-A6288E297D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Системы обработки аналитической̆ информации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723ED3-E5C0-9E46-B1BE-B16A4C7245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786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DD8C89-1781-8940-9C71-485B67DC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ru-RU" dirty="0"/>
              <a:t>СУБД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4FA0AA-1E16-5E4D-A73A-68AD407FC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PostgreSQL</a:t>
            </a:r>
          </a:p>
          <a:p>
            <a:r>
              <a:rPr lang="en-US" dirty="0"/>
              <a:t>Oracle</a:t>
            </a:r>
          </a:p>
          <a:p>
            <a:r>
              <a:rPr lang="en-US" dirty="0"/>
              <a:t>MS SQL</a:t>
            </a:r>
          </a:p>
          <a:p>
            <a:r>
              <a:rPr lang="en-US" dirty="0"/>
              <a:t>MySQL</a:t>
            </a:r>
          </a:p>
          <a:p>
            <a:r>
              <a:rPr lang="en-US" dirty="0"/>
              <a:t>Sybase ASE</a:t>
            </a:r>
          </a:p>
          <a:p>
            <a:r>
              <a:rPr lang="en-US" dirty="0"/>
              <a:t>Sybase ASA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02290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05FC6-D28B-7D48-A164-2ED4192D0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77"/>
            <a:ext cx="10515600" cy="1325563"/>
          </a:xfrm>
        </p:spPr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6D9852-6085-2046-B156-7CE17686E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8741"/>
            <a:ext cx="10515600" cy="44234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Построить запрос. Поля:</a:t>
            </a:r>
          </a:p>
          <a:p>
            <a:r>
              <a:rPr lang="ru-RU" dirty="0"/>
              <a:t>Номер расхода, </a:t>
            </a:r>
          </a:p>
          <a:p>
            <a:r>
              <a:rPr lang="ru-RU" dirty="0"/>
              <a:t>Дата расхода, </a:t>
            </a:r>
          </a:p>
          <a:p>
            <a:r>
              <a:rPr lang="ru-RU" dirty="0"/>
              <a:t>Товар, </a:t>
            </a:r>
          </a:p>
          <a:p>
            <a:r>
              <a:rPr lang="ru-RU" dirty="0"/>
              <a:t>Клиент, </a:t>
            </a:r>
          </a:p>
          <a:p>
            <a:r>
              <a:rPr lang="ru-RU" dirty="0"/>
              <a:t>Сумма, </a:t>
            </a:r>
          </a:p>
          <a:p>
            <a:r>
              <a:rPr lang="ru-RU" dirty="0"/>
              <a:t>Средняя сумма покупок этого товара за этот месяц по всем клиентам.</a:t>
            </a:r>
            <a:endParaRPr lang="en-US" dirty="0"/>
          </a:p>
          <a:p>
            <a:r>
              <a:rPr lang="ru-RU" dirty="0"/>
              <a:t>Накопительный итог по сумме продаж за день</a:t>
            </a:r>
          </a:p>
        </p:txBody>
      </p:sp>
    </p:spTree>
    <p:extLst>
      <p:ext uri="{BB962C8B-B14F-4D97-AF65-F5344CB8AC3E}">
        <p14:creationId xmlns:p14="http://schemas.microsoft.com/office/powerpoint/2010/main" val="151276004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11438-5E0C-E544-B58E-8971C090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Дамп базы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4AA7F-DE6D-5E44-9B16-4CFDD25DC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" dirty="0" err="1"/>
              <a:t>pg_dump</a:t>
            </a:r>
            <a:r>
              <a:rPr lang="en" dirty="0"/>
              <a:t> </a:t>
            </a:r>
            <a:r>
              <a:rPr lang="ru-RU" dirty="0" err="1"/>
              <a:t>имя_базы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Вывод в </a:t>
            </a:r>
            <a:r>
              <a:rPr lang="en-US" dirty="0" err="1"/>
              <a:t>stdio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Пример</a:t>
            </a:r>
          </a:p>
          <a:p>
            <a:pPr marL="0" indent="0">
              <a:buNone/>
            </a:pPr>
            <a:r>
              <a:rPr lang="en" dirty="0" err="1"/>
              <a:t>pg_dump</a:t>
            </a:r>
            <a:r>
              <a:rPr lang="en" dirty="0"/>
              <a:t> test1 &gt; 1.sql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36931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66F9C-BEB4-9642-8E95-CA28CFEA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472"/>
            <a:ext cx="10515600" cy="583565"/>
          </a:xfrm>
        </p:spPr>
        <p:txBody>
          <a:bodyPr/>
          <a:lstStyle/>
          <a:p>
            <a:r>
              <a:rPr lang="ru-RU" dirty="0"/>
              <a:t>Команды </a:t>
            </a:r>
            <a:r>
              <a:rPr lang="en-US" dirty="0" err="1"/>
              <a:t>psql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466473-4438-0B4F-87E6-818BE528A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607949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\l </a:t>
            </a:r>
            <a:r>
              <a:rPr lang="en-US" dirty="0"/>
              <a:t>– </a:t>
            </a:r>
            <a:r>
              <a:rPr lang="ru-RU" dirty="0"/>
              <a:t>список баз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с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– </a:t>
            </a:r>
            <a:r>
              <a:rPr lang="ru-RU" dirty="0"/>
              <a:t>подключение к базе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\q </a:t>
            </a:r>
            <a:r>
              <a:rPr lang="en-US" dirty="0"/>
              <a:t>– </a:t>
            </a:r>
            <a:r>
              <a:rPr lang="ru-RU" dirty="0"/>
              <a:t>выход из </a:t>
            </a:r>
            <a:r>
              <a:rPr lang="en-US" dirty="0" err="1"/>
              <a:t>psql</a:t>
            </a:r>
            <a:endParaRPr lang="ru-RU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имя_файла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– </a:t>
            </a:r>
            <a:r>
              <a:rPr lang="ru-RU" dirty="0"/>
              <a:t>выполнить скрипт из файла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Пример: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DATABASE "test5"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WITH OWNER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ENCODING 'UTF8'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LC_COLLATE = 'ru_RU.UTF-8'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LC_CTYPE = 'ru_RU.UTF-8'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TEMPLATE = template0;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db_name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1.sql</a:t>
            </a:r>
            <a:endParaRPr lang="en-US" b="1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\c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other_db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drop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dababase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81523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411859-A238-514B-B3F4-4DD8D4D12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запроса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7A0A50-CB1B-B64D-B9A0-E92B160A2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330"/>
            <a:ext cx="10515600" cy="467963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EXPLAIN ANALYZE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with </a:t>
            </a:r>
            <a:r>
              <a:rPr lang="en" dirty="0" err="1">
                <a:latin typeface="Courier" pitchFamily="2" charset="0"/>
              </a:rPr>
              <a:t>tt</a:t>
            </a:r>
            <a:r>
              <a:rPr lang="en" dirty="0">
                <a:latin typeface="Courier" pitchFamily="2" charset="0"/>
              </a:rPr>
              <a:t> as (select * from </a:t>
            </a:r>
            <a:r>
              <a:rPr lang="en" dirty="0" err="1">
                <a:latin typeface="Courier" pitchFamily="2" charset="0"/>
              </a:rPr>
              <a:t>recept</a:t>
            </a:r>
            <a:r>
              <a:rPr lang="en" dirty="0">
                <a:latin typeface="Courier" pitchFamily="2" charset="0"/>
              </a:rPr>
              <a:t> 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select count(*) from (select * from </a:t>
            </a:r>
            <a:r>
              <a:rPr lang="en" dirty="0" err="1">
                <a:latin typeface="Courier" pitchFamily="2" charset="0"/>
              </a:rPr>
              <a:t>tt</a:t>
            </a:r>
            <a:r>
              <a:rPr lang="en" dirty="0">
                <a:latin typeface="Courier" pitchFamily="2" charset="0"/>
              </a:rPr>
              <a:t> ) t;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                                                     QUERY PLAN                                                      </a:t>
            </a:r>
          </a:p>
          <a:p>
            <a:pPr marL="0" indent="0">
              <a:buNone/>
            </a:pPr>
            <a:r>
              <a:rPr lang="en" sz="1300" dirty="0">
                <a:latin typeface="Courier" pitchFamily="2" charset="0"/>
              </a:rPr>
              <a:t>----------------------------------------------------------------------------------------------------------------------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Aggregate  (cost=3887.00..3887.01 rows=1 width=8) (actual time=43.191..43.191 rows=1 loops=1)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  CTE </a:t>
            </a:r>
            <a:r>
              <a:rPr lang="en" dirty="0" err="1">
                <a:latin typeface="Courier" pitchFamily="2" charset="0"/>
              </a:rPr>
              <a:t>tt</a:t>
            </a: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    -&gt;  Seq Scan on </a:t>
            </a:r>
            <a:r>
              <a:rPr lang="en" dirty="0" err="1">
                <a:latin typeface="Courier" pitchFamily="2" charset="0"/>
              </a:rPr>
              <a:t>recept</a:t>
            </a:r>
            <a:r>
              <a:rPr lang="en" dirty="0">
                <a:latin typeface="Courier" pitchFamily="2" charset="0"/>
              </a:rPr>
              <a:t>  (cost=0.00..1637.00 rows=100000 width=21) (actual time=0.011..9.709 rows=100000 loops=1)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  -&gt;  CTE Scan on </a:t>
            </a:r>
            <a:r>
              <a:rPr lang="en" dirty="0" err="1">
                <a:latin typeface="Courier" pitchFamily="2" charset="0"/>
              </a:rPr>
              <a:t>tt</a:t>
            </a:r>
            <a:r>
              <a:rPr lang="en" dirty="0">
                <a:latin typeface="Courier" pitchFamily="2" charset="0"/>
              </a:rPr>
              <a:t>  (cost=0.00..2000.00 rows=100000 width=0) (actual time=0.015..35.669 rows=100000 loops=1)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Planning Time: 0.074 </a:t>
            </a:r>
            <a:r>
              <a:rPr lang="en" dirty="0" err="1">
                <a:latin typeface="Courier" pitchFamily="2" charset="0"/>
              </a:rPr>
              <a:t>ms</a:t>
            </a: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Execution Time: 46.361 </a:t>
            </a:r>
            <a:r>
              <a:rPr lang="en" dirty="0" err="1">
                <a:latin typeface="Courier" pitchFamily="2" charset="0"/>
              </a:rPr>
              <a:t>ms</a:t>
            </a:r>
            <a:endParaRPr lang="en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06171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5AE7B-46F8-734D-8389-F67AA2E5F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770415"/>
          </a:xfrm>
        </p:spPr>
        <p:txBody>
          <a:bodyPr/>
          <a:lstStyle/>
          <a:p>
            <a:r>
              <a:rPr lang="en-US" dirty="0"/>
              <a:t>COPY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FF592F-C1C0-064F-9BE2-820B926BB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4430"/>
            <a:ext cx="10515600" cy="5022533"/>
          </a:xfrm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COPY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имя_таблицы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 (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имя_столбца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 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FROM {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имя_файла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 |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PROGRAM '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команда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 |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STDIN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[ [ WITH ] ( 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параметр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 ]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</a:br>
            <a:endParaRPr lang="ru-RU" dirty="0">
              <a:solidFill>
                <a:srgbClr val="26262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COPY {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имя_таблицы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 (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имя_столбца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 ] | ( 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запрос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)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TO {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имя_файла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 |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PROGRAM '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команда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 |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STDOUT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[ [ WITH ] ( 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параметр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 ]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</a:br>
            <a:endParaRPr lang="ru-RU" dirty="0">
              <a:solidFill>
                <a:srgbClr val="26262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П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араметры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:</a:t>
            </a:r>
            <a:endParaRPr lang="ru-RU" dirty="0">
              <a:solidFill>
                <a:srgbClr val="414C59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b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</a:br>
            <a:endParaRPr lang="ru-RU" dirty="0">
              <a:solidFill>
                <a:srgbClr val="26262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FORMAT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имя_формата</a:t>
            </a:r>
            <a:endParaRPr lang="ru-RU" dirty="0">
              <a:solidFill>
                <a:srgbClr val="26262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OIDS [ </a:t>
            </a:r>
            <a:r>
              <a:rPr lang="en" i="1" dirty="0" err="1">
                <a:solidFill>
                  <a:srgbClr val="414C59"/>
                </a:solidFill>
                <a:latin typeface="Menlo" panose="020B0609030804020204" pitchFamily="49" charset="0"/>
              </a:rPr>
              <a:t>boolean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 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FREEZE [ </a:t>
            </a:r>
            <a:r>
              <a:rPr lang="en" i="1" dirty="0" err="1">
                <a:solidFill>
                  <a:srgbClr val="414C59"/>
                </a:solidFill>
                <a:latin typeface="Menlo" panose="020B0609030804020204" pitchFamily="49" charset="0"/>
              </a:rPr>
              <a:t>boolean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 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DELIMITER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символ_разделитель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</a:t>
            </a:r>
            <a:endParaRPr lang="ru-RU" dirty="0">
              <a:solidFill>
                <a:srgbClr val="414C59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NULL '</a:t>
            </a:r>
            <a:r>
              <a:rPr lang="ru-RU" i="1" dirty="0">
                <a:solidFill>
                  <a:srgbClr val="414C59"/>
                </a:solidFill>
                <a:latin typeface="Menlo" panose="020B0609030804020204" pitchFamily="49" charset="0"/>
              </a:rPr>
              <a:t>маркер_</a:t>
            </a:r>
            <a:r>
              <a:rPr lang="en" i="1" dirty="0">
                <a:solidFill>
                  <a:srgbClr val="414C59"/>
                </a:solidFill>
                <a:latin typeface="Menlo" panose="020B0609030804020204" pitchFamily="49" charset="0"/>
              </a:rPr>
              <a:t>NULL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'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HEADER [ </a:t>
            </a:r>
            <a:r>
              <a:rPr lang="en" i="1" dirty="0" err="1">
                <a:solidFill>
                  <a:srgbClr val="414C59"/>
                </a:solidFill>
                <a:latin typeface="Menlo" panose="020B0609030804020204" pitchFamily="49" charset="0"/>
              </a:rPr>
              <a:t>boolean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 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   QUOTE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символ_кавычек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</a:t>
            </a:r>
            <a:endParaRPr lang="ru-RU" dirty="0">
              <a:solidFill>
                <a:srgbClr val="414C59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ESCAPE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символ_экранирования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</a:t>
            </a:r>
            <a:endParaRPr lang="ru-RU" dirty="0">
              <a:solidFill>
                <a:srgbClr val="414C59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FORCE_QUOTE { (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имя_столбца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 | *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FORCE_NOT_NULL (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имя_столбца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FORCE_NULL ( 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имя_столбца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 [, ...] 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ENCODING '</a:t>
            </a:r>
            <a:r>
              <a:rPr lang="ru-RU" i="1" dirty="0" err="1">
                <a:solidFill>
                  <a:srgbClr val="414C59"/>
                </a:solidFill>
                <a:latin typeface="Menlo" panose="020B0609030804020204" pitchFamily="49" charset="0"/>
              </a:rPr>
              <a:t>имя_кодировки</a:t>
            </a:r>
            <a:r>
              <a:rPr lang="ru-RU" dirty="0">
                <a:solidFill>
                  <a:srgbClr val="262626"/>
                </a:solidFill>
                <a:latin typeface="Menlo" panose="020B0609030804020204" pitchFamily="49" charset="0"/>
              </a:rPr>
              <a:t>'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526547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A8387-4567-704E-A5C0-44793B4C0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переноса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D20C71-830A-FA41-A80C-AA69840FA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/>
              <a:t>TRUNCATE TABLE </a:t>
            </a:r>
            <a:r>
              <a:rPr lang="en" dirty="0">
                <a:latin typeface="Courier" pitchFamily="2" charset="0"/>
              </a:rPr>
              <a:t>recept2</a:t>
            </a:r>
            <a:r>
              <a:rPr lang="en" dirty="0"/>
              <a:t> RESTART IDENTITY CASCADE;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copy recept2 from '/............./1.tsv';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 err="1">
                <a:latin typeface="Courier" pitchFamily="2" charset="0"/>
              </a:rPr>
              <a:t>psql</a:t>
            </a:r>
            <a:r>
              <a:rPr lang="en" dirty="0">
                <a:latin typeface="Courier" pitchFamily="2" charset="0"/>
              </a:rPr>
              <a:t> -d test1 -c "COPY </a:t>
            </a:r>
            <a:r>
              <a:rPr lang="en" dirty="0" err="1">
                <a:latin typeface="Courier" pitchFamily="2" charset="0"/>
              </a:rPr>
              <a:t>recept</a:t>
            </a:r>
            <a:r>
              <a:rPr lang="en" dirty="0">
                <a:latin typeface="Courier" pitchFamily="2" charset="0"/>
              </a:rPr>
              <a:t> TO STDOUT" | </a:t>
            </a:r>
            <a:r>
              <a:rPr lang="en" dirty="0" err="1">
                <a:latin typeface="Courier" pitchFamily="2" charset="0"/>
              </a:rPr>
              <a:t>psql</a:t>
            </a:r>
            <a:r>
              <a:rPr lang="en" dirty="0">
                <a:latin typeface="Courier" pitchFamily="2" charset="0"/>
              </a:rPr>
              <a:t> -d test2 -c "COPY </a:t>
            </a:r>
            <a:r>
              <a:rPr lang="en" dirty="0" err="1">
                <a:latin typeface="Courier" pitchFamily="2" charset="0"/>
              </a:rPr>
              <a:t>recept</a:t>
            </a:r>
            <a:r>
              <a:rPr lang="en" dirty="0">
                <a:latin typeface="Courier" pitchFamily="2" charset="0"/>
              </a:rPr>
              <a:t> FROM STDIN" 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77455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8FFA1A-7FD0-B340-8E19-F5C60BDEA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64172-2E16-1346-B2C7-E0B4EC479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Дано:</a:t>
            </a:r>
          </a:p>
          <a:p>
            <a:pPr marL="0" indent="0">
              <a:buNone/>
            </a:pPr>
            <a:r>
              <a:rPr lang="ru-RU" dirty="0"/>
              <a:t>Таблица1 - с правильными фактами.</a:t>
            </a:r>
          </a:p>
          <a:p>
            <a:pPr marL="0" indent="0">
              <a:buNone/>
            </a:pPr>
            <a:r>
              <a:rPr lang="ru-RU" dirty="0"/>
              <a:t>Таблица2 – старая таблица с устаревшими фактами (например, с фактами по состоянию на вчера).</a:t>
            </a:r>
          </a:p>
          <a:p>
            <a:pPr marL="0" indent="0">
              <a:buNone/>
            </a:pPr>
            <a:r>
              <a:rPr lang="ru-RU" dirty="0"/>
              <a:t>Считаем, что структура полностью идентична, внешних ключей нет.</a:t>
            </a:r>
          </a:p>
          <a:p>
            <a:pPr marL="0" indent="0">
              <a:buNone/>
            </a:pPr>
            <a:r>
              <a:rPr lang="ru-RU" b="1" dirty="0"/>
              <a:t>Требуется:</a:t>
            </a:r>
          </a:p>
          <a:p>
            <a:pPr marL="0" indent="0">
              <a:buNone/>
            </a:pPr>
            <a:r>
              <a:rPr lang="ru-RU" dirty="0"/>
              <a:t>Написать </a:t>
            </a:r>
            <a:r>
              <a:rPr lang="en-US" dirty="0"/>
              <a:t>SQL </a:t>
            </a:r>
            <a:r>
              <a:rPr lang="ru-RU" dirty="0"/>
              <a:t>скрипт который приведет Таблицу 2 к виду идентичному Таблице 1.</a:t>
            </a:r>
          </a:p>
        </p:txBody>
      </p:sp>
    </p:spTree>
    <p:extLst>
      <p:ext uri="{BB962C8B-B14F-4D97-AF65-F5344CB8AC3E}">
        <p14:creationId xmlns:p14="http://schemas.microsoft.com/office/powerpoint/2010/main" val="340187616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1A009C-E3EC-6146-BCFE-1AD166B59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Full Text Searching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9B313B-877D-7E44-AC05-9D8112CB7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Полнотекстовый поиск</a:t>
            </a:r>
            <a:r>
              <a:rPr lang="en-US" dirty="0"/>
              <a:t> </a:t>
            </a:r>
            <a:r>
              <a:rPr lang="ru-RU" dirty="0"/>
              <a:t>— это возможность находить </a:t>
            </a:r>
            <a:r>
              <a:rPr lang="ru-RU" i="1" dirty="0"/>
              <a:t>документы</a:t>
            </a:r>
            <a:r>
              <a:rPr lang="ru-RU" dirty="0"/>
              <a:t> на естественном языке, соответствующие </a:t>
            </a:r>
            <a:r>
              <a:rPr lang="ru-RU" i="1" dirty="0"/>
              <a:t>запросу</a:t>
            </a:r>
            <a:r>
              <a:rPr lang="ru-RU" dirty="0"/>
              <a:t>, и, возможно, дополнительно сортировать их по релевантности для этого запроса. Наиболее распространённая задача — найти все документы, содержащие </a:t>
            </a:r>
            <a:r>
              <a:rPr lang="ru-RU" i="1" dirty="0"/>
              <a:t>слова запроса</a:t>
            </a:r>
            <a:r>
              <a:rPr lang="ru-RU" dirty="0"/>
              <a:t>, и выдать их отсортированными по степени </a:t>
            </a:r>
            <a:r>
              <a:rPr lang="ru-RU" i="1" dirty="0"/>
              <a:t>соответствия</a:t>
            </a:r>
            <a:r>
              <a:rPr lang="ru-RU" dirty="0"/>
              <a:t> запросу. </a:t>
            </a:r>
          </a:p>
        </p:txBody>
      </p:sp>
    </p:spTree>
    <p:extLst>
      <p:ext uri="{BB962C8B-B14F-4D97-AF65-F5344CB8AC3E}">
        <p14:creationId xmlns:p14="http://schemas.microsoft.com/office/powerpoint/2010/main" val="316736758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008FC6-5C87-D54F-AEB5-76A43D1F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Чего не хватает в </a:t>
            </a:r>
            <a:r>
              <a:rPr lang="en-US" dirty="0"/>
              <a:t>like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BE9ACD-E344-0A4F-9E15-82494C4C6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4"/>
            <a:ext cx="10515600" cy="3683636"/>
          </a:xfrm>
        </p:spPr>
        <p:txBody>
          <a:bodyPr/>
          <a:lstStyle/>
          <a:p>
            <a:r>
              <a:rPr lang="ru-RU" dirty="0"/>
              <a:t>Нет поддержки лингвистического функционала. Регулярные выражения не рассчитаны на работу со словоформами. Конечно, можно попытаться перечислить в регулярном выражении все варианты слова, но это будет очень трудоёмко и чревато ошибками (некоторые слова могут иметь десятки словоформ)</a:t>
            </a:r>
          </a:p>
          <a:p>
            <a:r>
              <a:rPr lang="ru-RU" dirty="0"/>
              <a:t>Не позволяют упорядочивать результаты поиска (по релевантности)</a:t>
            </a:r>
          </a:p>
          <a:p>
            <a:r>
              <a:rPr lang="ru-RU" dirty="0"/>
              <a:t>Выполняются медленно из-за отсутствия специальных индексов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963807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21BED-73FA-8449-8086-82C6C7CC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Полнотекстовая индексация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A351BF-2DE7-F148-B078-2C958362C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85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заключается в </a:t>
            </a:r>
            <a:r>
              <a:rPr lang="ru-RU" b="1" i="1" dirty="0"/>
              <a:t>предварительной обработке</a:t>
            </a:r>
            <a:r>
              <a:rPr lang="ru-RU" dirty="0"/>
              <a:t> документов и сохранении индекса для последующего быстрого поиска. </a:t>
            </a:r>
          </a:p>
          <a:p>
            <a:r>
              <a:rPr lang="ru-RU" b="1" i="1" dirty="0"/>
              <a:t>Разбор документов на фрагменты</a:t>
            </a:r>
            <a:r>
              <a:rPr lang="ru-RU" dirty="0"/>
              <a:t>. </a:t>
            </a:r>
          </a:p>
          <a:p>
            <a:r>
              <a:rPr lang="ru-RU" b="1" i="1" dirty="0"/>
              <a:t>Преобразование фрагментов в лексемы</a:t>
            </a:r>
            <a:r>
              <a:rPr lang="ru-RU" dirty="0"/>
              <a:t>. Лексема — это </a:t>
            </a:r>
            <a:r>
              <a:rPr lang="ru-RU" i="1" dirty="0"/>
              <a:t>нормализованный</a:t>
            </a:r>
            <a:r>
              <a:rPr lang="ru-RU" dirty="0"/>
              <a:t> фрагмент, в котором разные словоформы приведены к одной. Исключаются </a:t>
            </a:r>
            <a:r>
              <a:rPr lang="ru-RU" i="1" dirty="0"/>
              <a:t>стоп-слова. </a:t>
            </a:r>
          </a:p>
          <a:p>
            <a:r>
              <a:rPr lang="ru-RU" b="1" i="1" dirty="0"/>
              <a:t>Хранение документов в форме, подготовленной для поиска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5779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75E2E-6466-9444-882E-76D672401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Подмножества </a:t>
            </a:r>
            <a:r>
              <a:rPr lang="en-US" dirty="0"/>
              <a:t>SQL</a:t>
            </a:r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D16212-A593-1C4D-B2E8-6C181DB00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DDL</a:t>
            </a:r>
          </a:p>
          <a:p>
            <a:r>
              <a:rPr lang="en-US" dirty="0"/>
              <a:t>DML</a:t>
            </a:r>
          </a:p>
          <a:p>
            <a:r>
              <a:rPr lang="en-US" dirty="0"/>
              <a:t>DCL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73306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5D17B0-7913-D14F-90B8-B80457C0C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Разбор</a:t>
            </a:r>
            <a:r>
              <a:rPr lang="en-US" dirty="0"/>
              <a:t> </a:t>
            </a:r>
            <a:r>
              <a:rPr lang="ru-RU" dirty="0"/>
              <a:t>текста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D3347D-D827-5D4D-A01C-DA40150C7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 err="1"/>
              <a:t>to_tsvector</a:t>
            </a:r>
            <a:r>
              <a:rPr lang="en" dirty="0"/>
              <a:t>([</a:t>
            </a:r>
            <a:r>
              <a:rPr lang="ru-RU" i="1" dirty="0"/>
              <a:t>конфигурация</a:t>
            </a:r>
            <a:r>
              <a:rPr lang="en" dirty="0"/>
              <a:t>,] </a:t>
            </a:r>
            <a:r>
              <a:rPr lang="ru-RU" i="1" dirty="0"/>
              <a:t>документ</a:t>
            </a:r>
            <a:r>
              <a:rPr lang="ru-RU" dirty="0"/>
              <a:t> </a:t>
            </a:r>
            <a:r>
              <a:rPr lang="en" dirty="0"/>
              <a:t>text) returns </a:t>
            </a:r>
            <a:r>
              <a:rPr lang="en" dirty="0" err="1"/>
              <a:t>tsvector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Для назначения элементам </a:t>
            </a:r>
            <a:r>
              <a:rPr lang="en" dirty="0" err="1"/>
              <a:t>tsvector</a:t>
            </a:r>
            <a:r>
              <a:rPr lang="en" dirty="0"/>
              <a:t> </a:t>
            </a:r>
            <a:r>
              <a:rPr lang="ru-RU" dirty="0"/>
              <a:t>разных </a:t>
            </a:r>
            <a:r>
              <a:rPr lang="ru-RU" i="1" dirty="0"/>
              <a:t>весов</a:t>
            </a:r>
            <a:r>
              <a:rPr lang="ru-RU" dirty="0"/>
              <a:t> используется функция </a:t>
            </a:r>
            <a:r>
              <a:rPr lang="en" dirty="0" err="1"/>
              <a:t>setweight</a:t>
            </a:r>
            <a:r>
              <a:rPr lang="en" dirty="0"/>
              <a:t>. </a:t>
            </a:r>
            <a:r>
              <a:rPr lang="ru-RU" dirty="0"/>
              <a:t>Вес элемента задаётся буквой </a:t>
            </a:r>
            <a:r>
              <a:rPr lang="en" dirty="0"/>
              <a:t>A, B, C </a:t>
            </a:r>
            <a:r>
              <a:rPr lang="ru-RU" dirty="0"/>
              <a:t>или </a:t>
            </a:r>
            <a:r>
              <a:rPr lang="en" dirty="0"/>
              <a:t>D. </a:t>
            </a:r>
            <a:endParaRPr lang="ru-RU" dirty="0"/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SET </a:t>
            </a:r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setweight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to_tsvector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(coalesce(title,'')), 'A') || 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		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setweight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to_tsvector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(coalesce(keyword,'')), 'B') || 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setweight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to_tsvector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(coalesce(abstract,'')), 'C') || 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setweight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to_tsvector</a:t>
            </a: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(coalesce(body,'')), 'D');</a:t>
            </a:r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30420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5791AC-78DD-A748-8B61-2B533CF73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Разбор запроса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AE5AC4-B44F-3141-BF72-CE79013E0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 err="1"/>
              <a:t>to_tsquery</a:t>
            </a:r>
            <a:r>
              <a:rPr lang="en" dirty="0"/>
              <a:t>([</a:t>
            </a:r>
            <a:r>
              <a:rPr lang="ru-RU" i="1" dirty="0"/>
              <a:t>конфигурация</a:t>
            </a:r>
            <a:r>
              <a:rPr lang="en" dirty="0"/>
              <a:t>,] </a:t>
            </a:r>
            <a:r>
              <a:rPr lang="ru-RU" i="1" dirty="0" err="1"/>
              <a:t>текст_запроса</a:t>
            </a:r>
            <a:r>
              <a:rPr lang="ru-RU" dirty="0"/>
              <a:t> </a:t>
            </a:r>
            <a:r>
              <a:rPr lang="en" dirty="0"/>
              <a:t>text) returns </a:t>
            </a:r>
            <a:r>
              <a:rPr lang="en" dirty="0" err="1"/>
              <a:t>tsquery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состоит из простых фрагментов, разделённых логическими операторами </a:t>
            </a:r>
            <a:r>
              <a:rPr lang="en" dirty="0" err="1"/>
              <a:t>tsquery</a:t>
            </a:r>
            <a:r>
              <a:rPr lang="en" dirty="0"/>
              <a:t>: &amp; (</a:t>
            </a:r>
            <a:r>
              <a:rPr lang="ru-RU" dirty="0"/>
              <a:t>И), | (ИЛИ), ! (НЕ) и &lt;-&gt; (ПРЕДШЕСТВУЕТ), возможно, сгруппированных скобками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/>
              <a:t>SELECT </a:t>
            </a:r>
            <a:r>
              <a:rPr lang="en" dirty="0" err="1"/>
              <a:t>to_tsquery</a:t>
            </a:r>
            <a:r>
              <a:rPr lang="en" dirty="0"/>
              <a:t>('</a:t>
            </a:r>
            <a:r>
              <a:rPr lang="en" dirty="0" err="1"/>
              <a:t>english</a:t>
            </a:r>
            <a:r>
              <a:rPr lang="en" dirty="0"/>
              <a:t>', 'The &amp; Fat &amp; Rats'); </a:t>
            </a:r>
            <a:endParaRPr lang="ru-RU" dirty="0"/>
          </a:p>
          <a:p>
            <a:pPr marL="0" indent="0">
              <a:buNone/>
            </a:pPr>
            <a:r>
              <a:rPr lang="en" dirty="0" err="1"/>
              <a:t>to_tsquery</a:t>
            </a:r>
            <a:r>
              <a:rPr lang="en" dirty="0"/>
              <a:t> </a:t>
            </a:r>
            <a:endParaRPr lang="ru-RU" dirty="0"/>
          </a:p>
          <a:p>
            <a:pPr marL="0" indent="0">
              <a:buNone/>
            </a:pPr>
            <a:r>
              <a:rPr lang="en" dirty="0"/>
              <a:t>--------------- </a:t>
            </a:r>
            <a:endParaRPr lang="ru-RU" dirty="0"/>
          </a:p>
          <a:p>
            <a:pPr marL="0" indent="0">
              <a:buNone/>
            </a:pPr>
            <a:r>
              <a:rPr lang="en" dirty="0"/>
              <a:t>'fat' &amp; 'rat' </a:t>
            </a:r>
            <a:br>
              <a:rPr lang="en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36952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55859F-025C-1D44-8092-F0C89192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Индекс </a:t>
            </a:r>
            <a:r>
              <a:rPr lang="en-US" dirty="0"/>
              <a:t>gin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87F73D-FB79-FF4D-B32F-406604FC6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pgweb_idx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pgweb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USING GIN (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to_tsvector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english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', title || ' ' || body));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81712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A1B53B-89FD-9740-A3B4-F9C3ACC32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PostgreSQL </a:t>
            </a:r>
            <a:r>
              <a:rPr lang="ru-RU" dirty="0"/>
              <a:t>и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931BAC-4E4F-904B-B6A5-EA8505113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Database API </a:t>
            </a:r>
            <a:r>
              <a:rPr lang="en-US" dirty="0">
                <a:hlinkClick r:id="rId2"/>
              </a:rPr>
              <a:t>https://www.python.org/dev/peps/pep-0249/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connection</a:t>
            </a:r>
          </a:p>
          <a:p>
            <a:r>
              <a:rPr lang="en-US" dirty="0"/>
              <a:t>cursor</a:t>
            </a:r>
          </a:p>
          <a:p>
            <a:r>
              <a:rPr lang="en-US" dirty="0"/>
              <a:t>exception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660577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4C73C0-F787-C046-A811-18D991B9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Библиотеки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42AB9B-E2D0-A749-BAE3-2E4D8A7C8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Драйверы</a:t>
            </a:r>
            <a:endParaRPr lang="en-US" dirty="0"/>
          </a:p>
          <a:p>
            <a:pPr lvl="1"/>
            <a:r>
              <a:rPr lang="en-US" dirty="0"/>
              <a:t>p</a:t>
            </a:r>
            <a:r>
              <a:rPr lang="en" dirty="0"/>
              <a:t>sycopg2</a:t>
            </a:r>
          </a:p>
          <a:p>
            <a:pPr lvl="1"/>
            <a:r>
              <a:rPr lang="en-US" dirty="0"/>
              <a:t>pg8000</a:t>
            </a:r>
          </a:p>
          <a:p>
            <a:pPr lvl="1"/>
            <a:r>
              <a:rPr lang="en-US" dirty="0" err="1"/>
              <a:t>asyncpg</a:t>
            </a:r>
            <a:endParaRPr lang="ru-RU" dirty="0"/>
          </a:p>
          <a:p>
            <a:r>
              <a:rPr lang="en-US" dirty="0"/>
              <a:t>ORM</a:t>
            </a:r>
          </a:p>
          <a:p>
            <a:pPr lvl="1"/>
            <a:r>
              <a:rPr lang="en-US" dirty="0" err="1"/>
              <a:t>SQLAlchemy</a:t>
            </a:r>
            <a:endParaRPr lang="en-US" dirty="0"/>
          </a:p>
          <a:p>
            <a:pPr lvl="1"/>
            <a:r>
              <a:rPr lang="en-US" dirty="0" err="1"/>
              <a:t>SQLObject</a:t>
            </a:r>
            <a:endParaRPr lang="en-US" dirty="0"/>
          </a:p>
          <a:p>
            <a:pPr lvl="1"/>
            <a:r>
              <a:rPr lang="en-US" dirty="0"/>
              <a:t>Storm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523769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94409-1201-704F-86B4-5909D34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Дз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64C25A-97E7-D143-82A3-CB553A24C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Решить задачу прогнозирования на </a:t>
            </a:r>
            <a:r>
              <a:rPr lang="en-US" dirty="0"/>
              <a:t>Python (</a:t>
            </a:r>
            <a:r>
              <a:rPr lang="ru-RU" dirty="0"/>
              <a:t>вариант как на </a:t>
            </a:r>
            <a:r>
              <a:rPr lang="en-US" dirty="0"/>
              <a:t>SQL)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Данные загрузить из БД</a:t>
            </a:r>
          </a:p>
          <a:p>
            <a:pPr marL="0" indent="0">
              <a:buNone/>
            </a:pPr>
            <a:r>
              <a:rPr lang="ru-RU" dirty="0"/>
              <a:t>Посчитать прогноз на </a:t>
            </a:r>
            <a:r>
              <a:rPr lang="en-US" dirty="0"/>
              <a:t>Python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Сохранить прогноз в базе</a:t>
            </a:r>
          </a:p>
          <a:p>
            <a:pPr marL="0" indent="0">
              <a:buNone/>
            </a:pPr>
            <a:r>
              <a:rPr lang="ru-RU" dirty="0"/>
              <a:t>Прислать до 20:00 01.05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Чем меньше циклов – тем лучше. В идеале их 0.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993516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61A5F2-8B3E-2345-A90D-5E2BDA3BD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0E9E0F-97D5-1E4D-B0A0-7026FE9BA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Давайте посчитаем сумму продаж в разрезе групп товаров по годам</a:t>
            </a:r>
          </a:p>
          <a:p>
            <a:endParaRPr lang="ru-RU" dirty="0"/>
          </a:p>
          <a:p>
            <a:r>
              <a:rPr lang="ru-RU" dirty="0"/>
              <a:t>А в чем собственно проблема???</a:t>
            </a:r>
          </a:p>
        </p:txBody>
      </p:sp>
    </p:spTree>
    <p:extLst>
      <p:ext uri="{BB962C8B-B14F-4D97-AF65-F5344CB8AC3E}">
        <p14:creationId xmlns:p14="http://schemas.microsoft.com/office/powerpoint/2010/main" val="276229913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A6B145-1BDB-6244-BD91-6884361D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Хранилище (</a:t>
            </a:r>
            <a:r>
              <a:rPr lang="ru-RU" dirty="0" err="1"/>
              <a:t>Data</a:t>
            </a:r>
            <a:r>
              <a:rPr lang="ru-RU" dirty="0"/>
              <a:t> </a:t>
            </a:r>
            <a:r>
              <a:rPr lang="en-US" dirty="0"/>
              <a:t>W</a:t>
            </a:r>
            <a:r>
              <a:rPr lang="ru-RU" dirty="0" err="1"/>
              <a:t>arehouse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BD79C2-ED14-8F4E-95DB-96F7F181B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место, где люди могут получить доступ к своим данным.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создание хранилищ данных</a:t>
            </a:r>
            <a:r>
              <a:rPr lang="en-US" dirty="0"/>
              <a:t> -</a:t>
            </a:r>
            <a:r>
              <a:rPr lang="ru-RU" dirty="0"/>
              <a:t> процесс сбора, отсеивания и предварительной обработки данных с целью предоставления результирующей информации пользователям для анализа.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968391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12E10-F91B-694A-A4E4-081C032EA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D25A2-58AA-1A40-B096-224CB5BD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поддержка высокой скорости получения данных;</a:t>
            </a:r>
          </a:p>
          <a:p>
            <a:pPr lvl="0"/>
            <a:r>
              <a:rPr lang="ru-RU" dirty="0"/>
              <a:t>поддержка внутренней непротиворечивости данных;</a:t>
            </a:r>
          </a:p>
          <a:p>
            <a:pPr lvl="0"/>
            <a:r>
              <a:rPr lang="ru-RU" dirty="0"/>
              <a:t>возможность получения и сравнения так называемых срезов данных (</a:t>
            </a:r>
            <a:r>
              <a:rPr lang="ru-RU" dirty="0" err="1"/>
              <a:t>slice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dice</a:t>
            </a:r>
            <a:r>
              <a:rPr lang="ru-RU" dirty="0"/>
              <a:t>);</a:t>
            </a:r>
          </a:p>
          <a:p>
            <a:pPr lvl="0"/>
            <a:r>
              <a:rPr lang="ru-RU" dirty="0"/>
              <a:t>наличие удобных утилит просмотра данных;</a:t>
            </a:r>
          </a:p>
          <a:p>
            <a:pPr lvl="0"/>
            <a:r>
              <a:rPr lang="ru-RU" dirty="0"/>
              <a:t>полнота и достоверность хранимых данных;</a:t>
            </a:r>
          </a:p>
          <a:p>
            <a:pPr lvl="0"/>
            <a:r>
              <a:rPr lang="ru-RU" dirty="0"/>
              <a:t>поддержка качественного процесса пополнения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932172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D63C9F-D926-C945-BAD8-CF692CE3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подготовки и использования </a:t>
            </a:r>
            <a:r>
              <a:rPr lang="en-US" dirty="0"/>
              <a:t>DW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0C787A5-966B-A84E-8F7C-ECE2D1B59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410" y="1603912"/>
            <a:ext cx="10404390" cy="47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806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AD508-B943-AC48-AEFF-A689B4EC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DDL – data definition language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D57FF1-6904-FE45-906E-BE5FC1DB2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  <a:p>
            <a:r>
              <a:rPr lang="en-US" dirty="0"/>
              <a:t>ALTER</a:t>
            </a:r>
          </a:p>
          <a:p>
            <a:r>
              <a:rPr lang="en-US" dirty="0"/>
              <a:t>DROP</a:t>
            </a:r>
          </a:p>
          <a:p>
            <a:pPr marL="457200" lvl="1" indent="0">
              <a:buNone/>
            </a:pPr>
            <a:r>
              <a:rPr lang="en-US" dirty="0"/>
              <a:t>table</a:t>
            </a:r>
            <a:r>
              <a:rPr lang="ru-RU" dirty="0"/>
              <a:t>, </a:t>
            </a:r>
            <a:r>
              <a:rPr lang="en-US" dirty="0"/>
              <a:t>column</a:t>
            </a:r>
            <a:r>
              <a:rPr lang="ru-RU" dirty="0"/>
              <a:t>,</a:t>
            </a:r>
            <a:r>
              <a:rPr lang="en-US" dirty="0"/>
              <a:t> constraint</a:t>
            </a:r>
            <a:r>
              <a:rPr lang="ru-RU" dirty="0"/>
              <a:t>, </a:t>
            </a:r>
            <a:r>
              <a:rPr lang="en-US" dirty="0"/>
              <a:t>foreign key</a:t>
            </a:r>
            <a:r>
              <a:rPr lang="ru-RU" dirty="0"/>
              <a:t>, </a:t>
            </a:r>
            <a:r>
              <a:rPr lang="en-US" dirty="0"/>
              <a:t>index</a:t>
            </a:r>
            <a:r>
              <a:rPr lang="ru-RU" dirty="0"/>
              <a:t>, </a:t>
            </a:r>
            <a:r>
              <a:rPr lang="en-US" dirty="0"/>
              <a:t>trigger</a:t>
            </a:r>
            <a:r>
              <a:rPr lang="ru-RU" dirty="0"/>
              <a:t>, </a:t>
            </a:r>
            <a:r>
              <a:rPr lang="en-US" dirty="0"/>
              <a:t>stored procedure</a:t>
            </a:r>
            <a:r>
              <a:rPr lang="ru-RU" dirty="0"/>
              <a:t>, </a:t>
            </a:r>
            <a:r>
              <a:rPr lang="en-US" dirty="0"/>
              <a:t>function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https://postgrespro.ru/docs/postgresql/9.6/sql-createtable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ru-RU" dirty="0"/>
              <a:t>Нет </a:t>
            </a:r>
            <a:r>
              <a:rPr lang="en-US" dirty="0"/>
              <a:t>pep8 </a:t>
            </a:r>
            <a:r>
              <a:rPr lang="en-US" dirty="0">
                <a:sym typeface="Wingdings" pitchFamily="2" charset="2"/>
              </a:rPr>
              <a:t>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237601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4B7BC-138F-1F46-94E7-5CEA46509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Факты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70E9C97-5C3F-CE40-BB51-D0B18711F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071" y="1690687"/>
            <a:ext cx="7205118" cy="344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70367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8BAE32-7FBF-804A-B6DF-3FA0ACC75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Измерения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DEAEF5C-0173-6A4A-811B-0A51F95B7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1695" y="1557916"/>
            <a:ext cx="3643699" cy="47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2093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01C5AF-364F-624B-AF82-56D241B58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Все вместе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A39A1BE-771D-5949-809A-404F716C8B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56" y="1690687"/>
            <a:ext cx="9488152" cy="2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0001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C28C4-C5C6-5340-BB55-C20AC3F86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Формирование отчета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D0DE006-19A2-D345-A339-9E6C3B4FD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750" y="2242344"/>
            <a:ext cx="4762500" cy="3517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E43EF6-4B44-C543-90EC-F78FC9DEA624}"/>
              </a:ext>
            </a:extLst>
          </p:cNvPr>
          <p:cNvSpPr txBox="1"/>
          <p:nvPr/>
        </p:nvSpPr>
        <p:spPr>
          <a:xfrm>
            <a:off x="8477250" y="4003589"/>
            <a:ext cx="232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dirty="0"/>
              <a:t>Dragging and dropping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831567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EA8AD2-4C52-4343-9C0C-A556B0873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B27B9F-F7B7-EF4F-8835-DC05FC258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800" dirty="0"/>
              <a:t>Давайте спроектируем хранилище для известной Вам базы </a:t>
            </a:r>
          </a:p>
          <a:p>
            <a:r>
              <a:rPr lang="ru-RU" sz="1800" dirty="0"/>
              <a:t>Перечислим все факты. Пришлите список и число элементов</a:t>
            </a:r>
            <a:endParaRPr lang="en-US" sz="1800" dirty="0"/>
          </a:p>
          <a:p>
            <a:r>
              <a:rPr lang="ru-RU" sz="1800" dirty="0"/>
              <a:t>Перечислим все измерения. Пришлите список и число элементов</a:t>
            </a:r>
            <a:endParaRPr lang="en-US" sz="1800" dirty="0"/>
          </a:p>
          <a:p>
            <a:pPr marL="0" indent="0">
              <a:buNone/>
            </a:pPr>
            <a:r>
              <a:rPr lang="ru-RU" sz="1800"/>
              <a:t>Наполним </a:t>
            </a:r>
            <a:r>
              <a:rPr lang="ru-RU" sz="1800" dirty="0"/>
              <a:t>транзакционную базу, заполним случайными данными, создадим хранилище, напишем </a:t>
            </a:r>
            <a:r>
              <a:rPr lang="en-US" sz="1800" dirty="0"/>
              <a:t>ETL</a:t>
            </a:r>
            <a:r>
              <a:rPr lang="ru-RU" sz="1800" dirty="0"/>
              <a:t>, пришлем мне 2 дампа и все скрипты.</a:t>
            </a:r>
          </a:p>
          <a:p>
            <a:pPr marL="0" indent="0">
              <a:buNone/>
            </a:pPr>
            <a:r>
              <a:rPr lang="ru-RU" sz="1800" dirty="0"/>
              <a:t>Поставить </a:t>
            </a:r>
            <a:r>
              <a:rPr lang="en" sz="1800" b="1" dirty="0" err="1"/>
              <a:t>icCube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30775154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азвание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OLAP</a:t>
            </a:r>
            <a:r>
              <a:rPr lang="ru-RU" dirty="0"/>
              <a:t>.</a:t>
            </a:r>
            <a:r>
              <a:rPr lang="en-US" dirty="0"/>
              <a:t> </a:t>
            </a:r>
            <a:r>
              <a:rPr lang="ru-RU" dirty="0"/>
              <a:t>Определение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OLAP – </a:t>
            </a:r>
            <a:r>
              <a:rPr lang="ru-RU" dirty="0"/>
              <a:t>это технология обработки данных, заключающаяся в подготовке агрегированной информации на основе больших массивов данных, структурированных по многомерному принципу. </a:t>
            </a:r>
          </a:p>
          <a:p>
            <a:pPr marL="0" indent="0">
              <a:buNone/>
            </a:pPr>
            <a:r>
              <a:rPr lang="ru-RU" dirty="0"/>
              <a:t>Реализации технологии OLAP являются компонентами программных решений класса </a:t>
            </a:r>
            <a:r>
              <a:rPr lang="ru-RU" dirty="0" err="1"/>
              <a:t>Business</a:t>
            </a:r>
            <a:r>
              <a:rPr lang="ru-RU" dirty="0"/>
              <a:t> </a:t>
            </a:r>
            <a:r>
              <a:rPr lang="ru-RU" dirty="0" err="1"/>
              <a:t>Intelligence</a:t>
            </a:r>
            <a:r>
              <a:rPr lang="ru-RU" dirty="0"/>
              <a:t> (</a:t>
            </a:r>
            <a:r>
              <a:rPr lang="en-US" dirty="0"/>
              <a:t>BI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8045372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1981200" y="4439"/>
            <a:ext cx="8229600" cy="1143000"/>
          </a:xfrm>
        </p:spPr>
        <p:txBody>
          <a:bodyPr/>
          <a:lstStyle/>
          <a:p>
            <a:r>
              <a:rPr lang="ru-RU" dirty="0"/>
              <a:t>12 Правил Кодда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981200" y="945698"/>
            <a:ext cx="8229600" cy="5912302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Концептуальное многомерное представление (</a:t>
            </a:r>
            <a:r>
              <a:rPr lang="ru-RU" dirty="0" err="1"/>
              <a:t>Multi-Dimensional</a:t>
            </a:r>
            <a:r>
              <a:rPr lang="ru-RU" dirty="0"/>
              <a:t> </a:t>
            </a:r>
            <a:r>
              <a:rPr lang="ru-RU" dirty="0" err="1"/>
              <a:t>Conceptual</a:t>
            </a:r>
            <a:r>
              <a:rPr lang="ru-RU" dirty="0"/>
              <a:t> </a:t>
            </a:r>
            <a:r>
              <a:rPr lang="ru-RU" dirty="0" err="1"/>
              <a:t>View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Прозрачность (</a:t>
            </a:r>
            <a:r>
              <a:rPr lang="ru-RU" dirty="0" err="1"/>
              <a:t>Transparency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Доступность (</a:t>
            </a:r>
            <a:r>
              <a:rPr lang="ru-RU" dirty="0" err="1"/>
              <a:t>Accessibility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Постоянная производительность при построении отчетов (</a:t>
            </a:r>
            <a:r>
              <a:rPr lang="ru-RU" dirty="0" err="1"/>
              <a:t>Consistent</a:t>
            </a:r>
            <a:r>
              <a:rPr lang="ru-RU" dirty="0"/>
              <a:t> </a:t>
            </a:r>
            <a:r>
              <a:rPr lang="ru-RU" dirty="0" err="1"/>
              <a:t>Reporting</a:t>
            </a:r>
            <a:r>
              <a:rPr lang="ru-RU" dirty="0"/>
              <a:t> </a:t>
            </a:r>
            <a:r>
              <a:rPr lang="ru-RU" dirty="0" err="1"/>
              <a:t>Performance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Клиент-серверная архитектура (</a:t>
            </a:r>
            <a:r>
              <a:rPr lang="ru-RU" dirty="0" err="1"/>
              <a:t>Client-Server</a:t>
            </a:r>
            <a:r>
              <a:rPr lang="ru-RU" dirty="0"/>
              <a:t> </a:t>
            </a:r>
            <a:r>
              <a:rPr lang="ru-RU" dirty="0" err="1"/>
              <a:t>Architecture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Общая многомерность (</a:t>
            </a:r>
            <a:r>
              <a:rPr lang="ru-RU" dirty="0" err="1"/>
              <a:t>Generic</a:t>
            </a:r>
            <a:r>
              <a:rPr lang="ru-RU" dirty="0"/>
              <a:t> </a:t>
            </a:r>
            <a:r>
              <a:rPr lang="ru-RU" dirty="0" err="1"/>
              <a:t>Dimensionality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Динамическое управление разреженными матрицами (</a:t>
            </a:r>
            <a:r>
              <a:rPr lang="ru-RU" dirty="0" err="1"/>
              <a:t>Dynamic</a:t>
            </a:r>
            <a:r>
              <a:rPr lang="ru-RU" dirty="0"/>
              <a:t> </a:t>
            </a:r>
            <a:r>
              <a:rPr lang="ru-RU" dirty="0" err="1"/>
              <a:t>Sparse</a:t>
            </a:r>
            <a:r>
              <a:rPr lang="ru-RU" dirty="0"/>
              <a:t> </a:t>
            </a:r>
            <a:r>
              <a:rPr lang="ru-RU" dirty="0" err="1"/>
              <a:t>Matrix</a:t>
            </a:r>
            <a:r>
              <a:rPr lang="ru-RU" dirty="0"/>
              <a:t> </a:t>
            </a:r>
            <a:r>
              <a:rPr lang="ru-RU" dirty="0" err="1"/>
              <a:t>Handling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Многопользовательская поддержка (</a:t>
            </a:r>
            <a:r>
              <a:rPr lang="ru-RU" dirty="0" err="1"/>
              <a:t>Multi-User</a:t>
            </a:r>
            <a:r>
              <a:rPr lang="ru-RU" dirty="0"/>
              <a:t> </a:t>
            </a:r>
            <a:r>
              <a:rPr lang="ru-RU" dirty="0" err="1"/>
              <a:t>Support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Неограниченные перекрестные операции (</a:t>
            </a:r>
            <a:r>
              <a:rPr lang="ru-RU" dirty="0" err="1"/>
              <a:t>Unrestricted</a:t>
            </a:r>
            <a:r>
              <a:rPr lang="ru-RU" dirty="0"/>
              <a:t> </a:t>
            </a:r>
            <a:r>
              <a:rPr lang="ru-RU" dirty="0" err="1"/>
              <a:t>Cross-dimensional</a:t>
            </a:r>
            <a:r>
              <a:rPr lang="ru-RU" dirty="0"/>
              <a:t> </a:t>
            </a:r>
            <a:r>
              <a:rPr lang="ru-RU" dirty="0" err="1"/>
              <a:t>Operations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Интуитивная манипуляция данными (</a:t>
            </a:r>
            <a:r>
              <a:rPr lang="ru-RU" dirty="0" err="1"/>
              <a:t>Intuitive</a:t>
            </a:r>
            <a:r>
              <a:rPr lang="ru-RU" dirty="0"/>
              <a:t> </a:t>
            </a:r>
            <a:r>
              <a:rPr lang="ru-RU" dirty="0" err="1"/>
              <a:t>Data</a:t>
            </a:r>
            <a:r>
              <a:rPr lang="ru-RU" dirty="0"/>
              <a:t> </a:t>
            </a:r>
            <a:r>
              <a:rPr lang="ru-RU" dirty="0" err="1"/>
              <a:t>Manipulation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Гибкие возможности генерации отчетов (</a:t>
            </a:r>
            <a:r>
              <a:rPr lang="ru-RU" dirty="0" err="1"/>
              <a:t>Flexible</a:t>
            </a:r>
            <a:r>
              <a:rPr lang="ru-RU" dirty="0"/>
              <a:t> </a:t>
            </a:r>
            <a:r>
              <a:rPr lang="ru-RU" dirty="0" err="1"/>
              <a:t>Reporting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Неограниченная размерность и число уровней агрегации (</a:t>
            </a:r>
            <a:r>
              <a:rPr lang="ru-RU" dirty="0" err="1"/>
              <a:t>Unlimited</a:t>
            </a:r>
            <a:r>
              <a:rPr lang="ru-RU" dirty="0"/>
              <a:t> </a:t>
            </a:r>
            <a:r>
              <a:rPr lang="ru-RU" dirty="0" err="1"/>
              <a:t>Dimensions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Aggregation</a:t>
            </a:r>
            <a:r>
              <a:rPr lang="ru-RU" dirty="0"/>
              <a:t> </a:t>
            </a:r>
            <a:r>
              <a:rPr lang="ru-RU" dirty="0" err="1"/>
              <a:t>Levels</a:t>
            </a:r>
            <a:r>
              <a:rPr lang="ru-RU" dirty="0"/>
              <a:t>)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053984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FASMI </a:t>
            </a:r>
            <a:r>
              <a:rPr lang="ru-RU" dirty="0"/>
              <a:t>тест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Shared </a:t>
            </a:r>
          </a:p>
          <a:p>
            <a:r>
              <a:rPr lang="en-US" dirty="0"/>
              <a:t>Multidimensional </a:t>
            </a:r>
          </a:p>
          <a:p>
            <a:r>
              <a:rPr lang="en-US" dirty="0"/>
              <a:t>Information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03047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1981200" y="17949"/>
            <a:ext cx="8229600" cy="1143000"/>
          </a:xfrm>
        </p:spPr>
        <p:txBody>
          <a:bodyPr/>
          <a:lstStyle/>
          <a:p>
            <a:r>
              <a:rPr lang="ru-RU" dirty="0"/>
              <a:t>Куб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981200" y="1160950"/>
            <a:ext cx="8229600" cy="4965214"/>
          </a:xfrm>
        </p:spPr>
        <p:txBody>
          <a:bodyPr>
            <a:normAutofit fontScale="70000" lnSpcReduction="20000"/>
          </a:bodyPr>
          <a:lstStyle/>
          <a:p>
            <a:r>
              <a:rPr lang="ru-RU" b="1" dirty="0"/>
              <a:t>OLAP-куб</a:t>
            </a:r>
            <a:r>
              <a:rPr lang="ru-RU" dirty="0"/>
              <a:t> — многомерный массив  данных, как правило, разрежённый и долговременно хранимый. Может быть реализован на основе универсальных реляционных СУБД или специализированным программным обеспечением. </a:t>
            </a:r>
          </a:p>
          <a:p>
            <a:r>
              <a:rPr lang="ru-RU" dirty="0"/>
              <a:t>Индексам массива соответствуют измерения (</a:t>
            </a:r>
            <a:r>
              <a:rPr lang="ru-RU" dirty="0" err="1"/>
              <a:t>dimensions</a:t>
            </a:r>
            <a:r>
              <a:rPr lang="ru-RU" dirty="0"/>
              <a:t>) или оси куба, а значениям элементов массива — меры (</a:t>
            </a:r>
            <a:r>
              <a:rPr lang="ru-RU" dirty="0" err="1"/>
              <a:t>measures</a:t>
            </a:r>
            <a:r>
              <a:rPr lang="ru-RU" dirty="0"/>
              <a:t>) куба:</a:t>
            </a:r>
          </a:p>
          <a:p>
            <a:pPr marL="0" indent="0">
              <a:buNone/>
            </a:pPr>
            <a:r>
              <a:rPr lang="ru-RU" i="1" dirty="0"/>
              <a:t>		</a:t>
            </a:r>
            <a:r>
              <a:rPr lang="ru-RU" i="1" dirty="0" err="1"/>
              <a:t>w</a:t>
            </a:r>
            <a:r>
              <a:rPr lang="ru-RU" dirty="0"/>
              <a:t> : (</a:t>
            </a:r>
            <a:r>
              <a:rPr lang="ru-RU" i="1" dirty="0" err="1"/>
              <a:t>x</a:t>
            </a:r>
            <a:r>
              <a:rPr lang="ru-RU" dirty="0" err="1"/>
              <a:t>,</a:t>
            </a:r>
            <a:r>
              <a:rPr lang="ru-RU" i="1" dirty="0" err="1"/>
              <a:t>y</a:t>
            </a:r>
            <a:r>
              <a:rPr lang="ru-RU" dirty="0" err="1"/>
              <a:t>,</a:t>
            </a:r>
            <a:r>
              <a:rPr lang="ru-RU" i="1" dirty="0" err="1"/>
              <a:t>z</a:t>
            </a:r>
            <a:r>
              <a:rPr lang="ru-RU" dirty="0"/>
              <a:t>) → </a:t>
            </a:r>
            <a:r>
              <a:rPr lang="ru-RU" i="1" dirty="0" err="1"/>
              <a:t>w</a:t>
            </a:r>
            <a:r>
              <a:rPr lang="ru-RU" i="1" baseline="-25000" dirty="0" err="1"/>
              <a:t>xyz</a:t>
            </a:r>
            <a:r>
              <a:rPr lang="ru-RU" dirty="0"/>
              <a:t>,</a:t>
            </a:r>
          </a:p>
          <a:p>
            <a:pPr marL="0" indent="0">
              <a:buNone/>
            </a:pPr>
            <a:r>
              <a:rPr lang="ru-RU" dirty="0"/>
              <a:t>		где </a:t>
            </a:r>
            <a:r>
              <a:rPr lang="ru-RU" i="1" dirty="0" err="1"/>
              <a:t>x</a:t>
            </a:r>
            <a:r>
              <a:rPr lang="ru-RU" dirty="0"/>
              <a:t>, </a:t>
            </a:r>
            <a:r>
              <a:rPr lang="ru-RU" i="1" dirty="0" err="1"/>
              <a:t>y</a:t>
            </a:r>
            <a:r>
              <a:rPr lang="ru-RU" dirty="0"/>
              <a:t>, </a:t>
            </a:r>
            <a:r>
              <a:rPr lang="ru-RU" i="1" dirty="0" err="1"/>
              <a:t>z</a:t>
            </a:r>
            <a:r>
              <a:rPr lang="ru-RU" dirty="0"/>
              <a:t> — измерения, </a:t>
            </a:r>
            <a:r>
              <a:rPr lang="ru-RU" i="1" dirty="0" err="1"/>
              <a:t>w</a:t>
            </a:r>
            <a:r>
              <a:rPr lang="ru-RU" dirty="0"/>
              <a:t> — мера.</a:t>
            </a:r>
          </a:p>
          <a:p>
            <a:r>
              <a:rPr lang="ru-RU" dirty="0"/>
              <a:t>В отличие от обычного массива в языке программирования, доступ к элементам- OLAP-куба может осуществляться как по полному набору индексов-измерений, так и по их подмножеству, и тогда результатом будет не один элемент, а их множество.</a:t>
            </a:r>
          </a:p>
          <a:p>
            <a:pPr marL="0" indent="0">
              <a:buNone/>
            </a:pPr>
            <a:r>
              <a:rPr lang="ru-RU" i="1" dirty="0"/>
              <a:t>		</a:t>
            </a:r>
            <a:r>
              <a:rPr lang="ru-RU" i="1" dirty="0" err="1"/>
              <a:t>W</a:t>
            </a:r>
            <a:r>
              <a:rPr lang="ru-RU" dirty="0"/>
              <a:t> : (</a:t>
            </a:r>
            <a:r>
              <a:rPr lang="ru-RU" i="1" dirty="0" err="1"/>
              <a:t>x</a:t>
            </a:r>
            <a:r>
              <a:rPr lang="ru-RU" dirty="0" err="1"/>
              <a:t>,</a:t>
            </a:r>
            <a:r>
              <a:rPr lang="ru-RU" i="1" dirty="0" err="1"/>
              <a:t>y</a:t>
            </a:r>
            <a:r>
              <a:rPr lang="ru-RU" dirty="0"/>
              <a:t>) → </a:t>
            </a:r>
            <a:r>
              <a:rPr lang="ru-RU" dirty="0" err="1"/>
              <a:t>W</a:t>
            </a:r>
            <a:r>
              <a:rPr lang="ru-RU" dirty="0"/>
              <a:t> = {</a:t>
            </a:r>
            <a:r>
              <a:rPr lang="ru-RU" i="1" dirty="0"/>
              <a:t>w</a:t>
            </a:r>
            <a:r>
              <a:rPr lang="ru-RU" i="1" baseline="-25000" dirty="0"/>
              <a:t>z1</a:t>
            </a:r>
            <a:r>
              <a:rPr lang="ru-RU" dirty="0"/>
              <a:t>, </a:t>
            </a:r>
            <a:r>
              <a:rPr lang="ru-RU" i="1" dirty="0"/>
              <a:t>w</a:t>
            </a:r>
            <a:r>
              <a:rPr lang="ru-RU" i="1" baseline="-25000" dirty="0"/>
              <a:t>z2</a:t>
            </a:r>
            <a:r>
              <a:rPr lang="ru-RU" dirty="0"/>
              <a:t>, …, </a:t>
            </a:r>
            <a:r>
              <a:rPr lang="ru-RU" i="1" dirty="0" err="1"/>
              <a:t>w</a:t>
            </a:r>
            <a:r>
              <a:rPr lang="ru-RU" i="1" baseline="-25000" dirty="0" err="1"/>
              <a:t>zn</a:t>
            </a:r>
            <a:r>
              <a:rPr lang="ru-RU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885392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звезда</a:t>
            </a:r>
          </a:p>
        </p:txBody>
      </p:sp>
      <p:pic>
        <p:nvPicPr>
          <p:cNvPr id="4" name="Рисунок 1">
            <a:hlinkClick r:id="rId2"/>
          </p:cNvPr>
          <p:cNvPicPr>
            <a:picLocks noGrp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531" b="-4395"/>
          <a:stretch/>
        </p:blipFill>
        <p:spPr bwMode="auto">
          <a:xfrm>
            <a:off x="1981200" y="1161859"/>
            <a:ext cx="8229600" cy="52553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6156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6FEE29-2C48-E641-916C-15A3E6101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Логическая структура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A8D78D-39DA-B840-B8C3-A7A49C51B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Базы данных</a:t>
            </a:r>
          </a:p>
          <a:p>
            <a:r>
              <a:rPr lang="ru-RU" dirty="0"/>
              <a:t>Схемы</a:t>
            </a:r>
          </a:p>
          <a:p>
            <a:endParaRPr lang="ru-RU" dirty="0"/>
          </a:p>
          <a:p>
            <a:r>
              <a:rPr lang="en-US" dirty="0"/>
              <a:t>create database</a:t>
            </a:r>
          </a:p>
          <a:p>
            <a:r>
              <a:rPr lang="en-US" dirty="0"/>
              <a:t>drop database</a:t>
            </a:r>
          </a:p>
          <a:p>
            <a:endParaRPr lang="en-US" dirty="0"/>
          </a:p>
          <a:p>
            <a:r>
              <a:rPr lang="en-US" dirty="0"/>
              <a:t>\c </a:t>
            </a:r>
            <a:r>
              <a:rPr lang="en-US" dirty="0" err="1"/>
              <a:t>database_name</a:t>
            </a:r>
            <a:endParaRPr lang="en-US" dirty="0"/>
          </a:p>
          <a:p>
            <a:r>
              <a:rPr lang="en-US" dirty="0"/>
              <a:t>\l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599598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Описание многомерного пространства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/>
            <a:r>
              <a:rPr lang="ru-RU" dirty="0"/>
              <a:t>Измерение (</a:t>
            </a:r>
            <a:r>
              <a:rPr lang="en-US" dirty="0"/>
              <a:t>dimension</a:t>
            </a:r>
            <a:r>
              <a:rPr lang="ru-RU" dirty="0"/>
              <a:t>) – описывает элемент данных по которому производится анализ. Например, Время.</a:t>
            </a:r>
          </a:p>
          <a:p>
            <a:pPr lvl="0"/>
            <a:r>
              <a:rPr lang="ru-RU" dirty="0"/>
              <a:t>Элемент (</a:t>
            </a:r>
            <a:r>
              <a:rPr lang="ru-RU" dirty="0" err="1"/>
              <a:t>Member</a:t>
            </a:r>
            <a:r>
              <a:rPr lang="ru-RU" dirty="0"/>
              <a:t>) — соответствует одной точке на измерении. Например, в измерении Время (</a:t>
            </a:r>
            <a:r>
              <a:rPr lang="ru-RU" dirty="0" err="1"/>
              <a:t>Time</a:t>
            </a:r>
            <a:r>
              <a:rPr lang="ru-RU" dirty="0"/>
              <a:t>) понедельник будет элементом измерения;</a:t>
            </a:r>
          </a:p>
          <a:p>
            <a:pPr lvl="0"/>
            <a:r>
              <a:rPr lang="ru-RU" dirty="0"/>
              <a:t>Атрибут (</a:t>
            </a:r>
            <a:r>
              <a:rPr lang="ru-RU" dirty="0" err="1"/>
              <a:t>Attribute</a:t>
            </a:r>
            <a:r>
              <a:rPr lang="ru-RU" dirty="0"/>
              <a:t>) — это полная коллекция элементов </a:t>
            </a:r>
            <a:r>
              <a:rPr lang="ru-RU" dirty="0" err="1"/>
              <a:t>Member</a:t>
            </a:r>
            <a:r>
              <a:rPr lang="ru-RU" dirty="0"/>
              <a:t> одного типа. Например, все дни недели будут атрибутом измерения Время (</a:t>
            </a:r>
            <a:r>
              <a:rPr lang="ru-RU" dirty="0" err="1"/>
              <a:t>Time</a:t>
            </a:r>
            <a:r>
              <a:rPr lang="ru-RU" dirty="0"/>
              <a:t>);</a:t>
            </a:r>
          </a:p>
          <a:p>
            <a:r>
              <a:rPr lang="ru-RU" dirty="0"/>
              <a:t>Размер (</a:t>
            </a:r>
            <a:r>
              <a:rPr lang="ru-RU" dirty="0" err="1"/>
              <a:t>Size</a:t>
            </a:r>
            <a:r>
              <a:rPr lang="ru-RU" dirty="0"/>
              <a:t>), или Кардинальность (</a:t>
            </a:r>
            <a:r>
              <a:rPr lang="ru-RU" dirty="0" err="1"/>
              <a:t>Cardinality</a:t>
            </a:r>
            <a:r>
              <a:rPr lang="ru-RU" dirty="0"/>
              <a:t>) измерения — это количество элементов, которое оно содержит. Например, измерение Время (</a:t>
            </a:r>
            <a:r>
              <a:rPr lang="ru-RU" dirty="0" err="1"/>
              <a:t>Time</a:t>
            </a:r>
            <a:r>
              <a:rPr lang="ru-RU" dirty="0"/>
              <a:t>), состоящее из дней недели, будет иметь размер 7.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05730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5A5D84-35B0-B744-8CB2-25F7A3B48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создания </a:t>
            </a:r>
            <a:r>
              <a:rPr lang="en-US" dirty="0"/>
              <a:t>MOLAP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B42842-F689-5F44-8C6F-A32955458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371223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Определения многомерного пространства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lvl="0"/>
            <a:r>
              <a:rPr lang="ru-RU" dirty="0"/>
              <a:t>Кортеж (</a:t>
            </a:r>
            <a:r>
              <a:rPr lang="ru-RU" dirty="0" err="1"/>
              <a:t>Tuple</a:t>
            </a:r>
            <a:r>
              <a:rPr lang="ru-RU" dirty="0"/>
              <a:t>) — это координата в многомерном пространстве; Кортеж  — это набор членов одного или нескольких разных измерений. Задавая кортеж, мы указываем на конкретную ячейку или набор ячеек внутри куба. Таким образом, кортеж – это декартово произведение (т.е. пересечение) множеств, определенных на различных измерениях куба. </a:t>
            </a:r>
            <a:r>
              <a:rPr lang="ru-RU" dirty="0" err="1"/>
              <a:t>Tuple</a:t>
            </a:r>
            <a:r>
              <a:rPr lang="ru-RU" dirty="0"/>
              <a:t> </a:t>
            </a:r>
            <a:r>
              <a:rPr lang="ru-RU" dirty="0" err="1"/>
              <a:t>is</a:t>
            </a:r>
            <a:r>
              <a:rPr lang="ru-RU" dirty="0"/>
              <a:t> </a:t>
            </a:r>
            <a:r>
              <a:rPr lang="ru-RU" dirty="0" err="1"/>
              <a:t>an</a:t>
            </a:r>
            <a:r>
              <a:rPr lang="ru-RU" dirty="0"/>
              <a:t> </a:t>
            </a:r>
            <a:r>
              <a:rPr lang="ru-RU" dirty="0" err="1"/>
              <a:t>ordered</a:t>
            </a:r>
            <a:r>
              <a:rPr lang="ru-RU" dirty="0"/>
              <a:t> </a:t>
            </a:r>
            <a:r>
              <a:rPr lang="ru-RU" dirty="0" err="1"/>
              <a:t>collection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one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more</a:t>
            </a:r>
            <a:r>
              <a:rPr lang="ru-RU" dirty="0"/>
              <a:t> </a:t>
            </a:r>
            <a:r>
              <a:rPr lang="ru-RU" dirty="0" err="1"/>
              <a:t>members</a:t>
            </a:r>
            <a:r>
              <a:rPr lang="ru-RU" dirty="0"/>
              <a:t> </a:t>
            </a:r>
            <a:r>
              <a:rPr lang="ru-RU" dirty="0" err="1"/>
              <a:t>from</a:t>
            </a:r>
            <a:r>
              <a:rPr lang="ru-RU" dirty="0"/>
              <a:t> </a:t>
            </a:r>
            <a:r>
              <a:rPr lang="ru-RU" dirty="0" err="1"/>
              <a:t>different</a:t>
            </a:r>
            <a:r>
              <a:rPr lang="ru-RU" dirty="0"/>
              <a:t> </a:t>
            </a:r>
            <a:r>
              <a:rPr lang="ru-RU" dirty="0" err="1"/>
              <a:t>dimensions</a:t>
            </a:r>
            <a:r>
              <a:rPr lang="ru-RU" dirty="0"/>
              <a:t>. </a:t>
            </a:r>
            <a:r>
              <a:rPr lang="ru-RU" dirty="0" err="1"/>
              <a:t>Tuples</a:t>
            </a:r>
            <a:r>
              <a:rPr lang="ru-RU" dirty="0"/>
              <a:t> </a:t>
            </a:r>
            <a:r>
              <a:rPr lang="ru-RU" dirty="0" err="1"/>
              <a:t>can</a:t>
            </a:r>
            <a:r>
              <a:rPr lang="ru-RU" dirty="0"/>
              <a:t> </a:t>
            </a:r>
            <a:r>
              <a:rPr lang="ru-RU" dirty="0" err="1"/>
              <a:t>be</a:t>
            </a:r>
            <a:r>
              <a:rPr lang="ru-RU" dirty="0"/>
              <a:t> </a:t>
            </a:r>
            <a:r>
              <a:rPr lang="ru-RU" dirty="0" err="1"/>
              <a:t>specified</a:t>
            </a:r>
            <a:r>
              <a:rPr lang="ru-RU" dirty="0"/>
              <a:t> </a:t>
            </a:r>
            <a:r>
              <a:rPr lang="ru-RU" dirty="0" err="1"/>
              <a:t>enumerating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members</a:t>
            </a:r>
            <a:r>
              <a:rPr lang="ru-RU" dirty="0"/>
              <a:t>, </a:t>
            </a:r>
            <a:r>
              <a:rPr lang="ru-RU" dirty="0" err="1"/>
              <a:t>e.g</a:t>
            </a:r>
            <a:r>
              <a:rPr lang="ru-RU" dirty="0"/>
              <a:t>. </a:t>
            </a:r>
          </a:p>
          <a:p>
            <a:pPr marL="0" indent="0">
              <a:buNone/>
            </a:pPr>
            <a:r>
              <a:rPr lang="ru-RU" dirty="0"/>
              <a:t>(</a:t>
            </a:r>
          </a:p>
          <a:p>
            <a:pPr marL="0" indent="0">
              <a:buNone/>
            </a:pPr>
            <a:r>
              <a:rPr lang="ru-RU" dirty="0"/>
              <a:t>	[</a:t>
            </a:r>
            <a:r>
              <a:rPr lang="ru-RU" dirty="0" err="1"/>
              <a:t>Time</a:t>
            </a:r>
            <a:r>
              <a:rPr lang="ru-RU" dirty="0"/>
              <a:t>].[</a:t>
            </a:r>
            <a:r>
              <a:rPr lang="ru-RU" dirty="0" err="1"/>
              <a:t>Fiscal</a:t>
            </a:r>
            <a:r>
              <a:rPr lang="ru-RU" dirty="0"/>
              <a:t>].[</a:t>
            </a:r>
            <a:r>
              <a:rPr lang="ru-RU" dirty="0" err="1"/>
              <a:t>Month</a:t>
            </a:r>
            <a:r>
              <a:rPr lang="ru-RU" dirty="0"/>
              <a:t>].[</a:t>
            </a:r>
            <a:r>
              <a:rPr lang="ru-RU" dirty="0" err="1"/>
              <a:t>August</a:t>
            </a:r>
            <a:r>
              <a:rPr lang="ru-RU" dirty="0"/>
              <a:t>], </a:t>
            </a:r>
          </a:p>
          <a:p>
            <a:pPr marL="0" indent="0">
              <a:buNone/>
            </a:pPr>
            <a:r>
              <a:rPr lang="ru-RU" dirty="0"/>
              <a:t>	[</a:t>
            </a:r>
            <a:r>
              <a:rPr lang="ru-RU" dirty="0" err="1"/>
              <a:t>Customer</a:t>
            </a:r>
            <a:r>
              <a:rPr lang="ru-RU" dirty="0"/>
              <a:t>].[</a:t>
            </a:r>
            <a:r>
              <a:rPr lang="ru-RU" dirty="0" err="1"/>
              <a:t>By</a:t>
            </a:r>
            <a:r>
              <a:rPr lang="ru-RU" dirty="0"/>
              <a:t> </a:t>
            </a:r>
            <a:r>
              <a:rPr lang="ru-RU" dirty="0" err="1"/>
              <a:t>Geography</a:t>
            </a:r>
            <a:r>
              <a:rPr lang="ru-RU" dirty="0"/>
              <a:t>].[</a:t>
            </a:r>
            <a:r>
              <a:rPr lang="ru-RU" dirty="0" err="1"/>
              <a:t>All</a:t>
            </a:r>
            <a:r>
              <a:rPr lang="ru-RU" dirty="0"/>
              <a:t> </a:t>
            </a:r>
            <a:r>
              <a:rPr lang="ru-RU" dirty="0" err="1"/>
              <a:t>Customers</a:t>
            </a:r>
            <a:r>
              <a:rPr lang="ru-RU" dirty="0"/>
              <a:t>].[USA], </a:t>
            </a:r>
          </a:p>
          <a:p>
            <a:pPr marL="0" indent="0">
              <a:buNone/>
            </a:pPr>
            <a:r>
              <a:rPr lang="ru-RU" dirty="0"/>
              <a:t>	[</a:t>
            </a:r>
            <a:r>
              <a:rPr lang="ru-RU" dirty="0" err="1"/>
              <a:t>Measures</a:t>
            </a:r>
            <a:r>
              <a:rPr lang="ru-RU" dirty="0"/>
              <a:t>].[</a:t>
            </a:r>
            <a:r>
              <a:rPr lang="ru-RU" dirty="0" err="1"/>
              <a:t>Sales</a:t>
            </a:r>
            <a:r>
              <a:rPr lang="ru-RU" dirty="0"/>
              <a:t>]</a:t>
            </a:r>
          </a:p>
          <a:p>
            <a:pPr marL="0" indent="0">
              <a:buNone/>
            </a:pPr>
            <a:r>
              <a:rPr lang="ru-RU" dirty="0"/>
              <a:t>)</a:t>
            </a:r>
          </a:p>
          <a:p>
            <a:pPr lvl="0"/>
            <a:r>
              <a:rPr lang="ru-RU" dirty="0"/>
              <a:t>Срез (</a:t>
            </a:r>
            <a:r>
              <a:rPr lang="ru-RU" dirty="0" err="1"/>
              <a:t>Slice</a:t>
            </a:r>
            <a:r>
              <a:rPr lang="ru-RU" dirty="0"/>
              <a:t>) — это секция многомерного пространства, которая может быть определена кортежем. Срез (</a:t>
            </a:r>
            <a:r>
              <a:rPr lang="ru-RU" dirty="0" err="1"/>
              <a:t>Slice</a:t>
            </a:r>
            <a:r>
              <a:rPr lang="ru-RU" dirty="0"/>
              <a:t>) – это созданное пользователем подмножество гиперкуба, получившееся в результате фиксации значения одного или более измерений не входящих в это подмножество.</a:t>
            </a:r>
          </a:p>
          <a:p>
            <a:pPr marL="0" indent="0">
              <a:buNone/>
            </a:pPr>
            <a:r>
              <a:rPr lang="ru-RU" dirty="0"/>
              <a:t>(*, *, [Май])</a:t>
            </a:r>
            <a:r>
              <a:rPr lang="ru-RU" dirty="0">
                <a:effectLst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679205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MDX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SELECT в MDX имеет три основных предложения: SELECT, FROM и WHERE:</a:t>
            </a:r>
          </a:p>
          <a:p>
            <a:pPr lvl="0"/>
            <a:r>
              <a:rPr lang="ru-RU" dirty="0"/>
              <a:t>Предложение SELECT определяет многомерное пространство, которое будет результатом запроса. </a:t>
            </a:r>
          </a:p>
          <a:p>
            <a:pPr lvl="0"/>
            <a:r>
              <a:rPr lang="ru-RU" dirty="0"/>
              <a:t>Предложение FROM определяет источник данных, которым может быть либо название куба, содержащего данные, либо другой запрос. </a:t>
            </a:r>
          </a:p>
          <a:p>
            <a:pPr lvl="0"/>
            <a:r>
              <a:rPr lang="ru-RU" dirty="0"/>
              <a:t>Предложение WHERE определяет правила, ограничивающие результаты запроса подпространством данных. Процесс ограничения результатов называется сечением (</a:t>
            </a:r>
            <a:r>
              <a:rPr lang="ru-RU" dirty="0" err="1"/>
              <a:t>slicing</a:t>
            </a:r>
            <a:r>
              <a:rPr lang="ru-RU" dirty="0"/>
              <a:t>). В </a:t>
            </a:r>
            <a:r>
              <a:rPr lang="ru-RU" dirty="0" err="1"/>
              <a:t>Analysis</a:t>
            </a:r>
            <a:r>
              <a:rPr lang="ru-RU" dirty="0"/>
              <a:t> </a:t>
            </a:r>
            <a:r>
              <a:rPr lang="ru-RU" dirty="0" err="1"/>
              <a:t>Services</a:t>
            </a:r>
            <a:r>
              <a:rPr lang="ru-RU" dirty="0"/>
              <a:t> 2005 сечение может выполняться не только по одной плоскости, но и по более сложным фигурам. Предложение WHERE опционально и может быть опущено.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509833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MDX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err="1"/>
              <a:t>select</a:t>
            </a:r>
            <a:r>
              <a:rPr lang="ru-RU" dirty="0"/>
              <a:t> &lt;содержимое оси&gt;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axis</a:t>
            </a:r>
            <a:r>
              <a:rPr lang="ru-RU" dirty="0"/>
              <a:t>(</a:t>
            </a:r>
            <a:r>
              <a:rPr lang="en-US" dirty="0" err="1"/>
              <a:t>0</a:t>
            </a:r>
            <a:r>
              <a:rPr lang="ru-RU" dirty="0"/>
              <a:t>), 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r>
              <a:rPr lang="ru-RU" dirty="0"/>
              <a:t>&lt; содержимое оси&gt;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axis</a:t>
            </a:r>
            <a:r>
              <a:rPr lang="ru-RU" dirty="0"/>
              <a:t>(</a:t>
            </a:r>
            <a:r>
              <a:rPr lang="en-US" dirty="0" err="1"/>
              <a:t>1</a:t>
            </a:r>
            <a:r>
              <a:rPr lang="ru-RU" dirty="0"/>
              <a:t>), 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r>
              <a:rPr lang="ru-RU" dirty="0"/>
              <a:t>&lt; содержимое оси&gt;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axis</a:t>
            </a:r>
            <a:r>
              <a:rPr lang="ru-RU" dirty="0"/>
              <a:t> (2)</a:t>
            </a:r>
            <a:r>
              <a:rPr lang="en-US" dirty="0"/>
              <a:t>,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r>
              <a:rPr lang="ru-RU" dirty="0"/>
              <a:t>&lt; содержимое оси&gt;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axis</a:t>
            </a:r>
            <a:r>
              <a:rPr lang="ru-RU" dirty="0"/>
              <a:t> (</a:t>
            </a:r>
            <a:r>
              <a:rPr lang="ru-RU" dirty="0" err="1"/>
              <a:t>n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r>
              <a:rPr lang="ru-RU" dirty="0" err="1"/>
              <a:t>from</a:t>
            </a:r>
            <a:r>
              <a:rPr lang="ru-RU" dirty="0"/>
              <a:t> &lt;</a:t>
            </a:r>
            <a:r>
              <a:rPr lang="ru-RU" dirty="0" err="1"/>
              <a:t>имя_куба</a:t>
            </a:r>
            <a:r>
              <a:rPr lang="ru-RU" dirty="0"/>
              <a:t>&gt;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663327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MDX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SELECT </a:t>
            </a:r>
          </a:p>
          <a:p>
            <a:pPr marL="0" indent="0">
              <a:buNone/>
            </a:pPr>
            <a:r>
              <a:rPr lang="ru-RU" dirty="0"/>
              <a:t>{([</a:t>
            </a:r>
            <a:r>
              <a:rPr lang="ru-RU" dirty="0" err="1"/>
              <a:t>Drink</a:t>
            </a:r>
            <a:r>
              <a:rPr lang="ru-RU" dirty="0"/>
              <a:t>],[1997]),([</a:t>
            </a:r>
            <a:r>
              <a:rPr lang="ru-RU" dirty="0" err="1"/>
              <a:t>Drink</a:t>
            </a:r>
            <a:r>
              <a:rPr lang="ru-RU" dirty="0"/>
              <a:t>],[1998]),([</a:t>
            </a:r>
            <a:r>
              <a:rPr lang="ru-RU" dirty="0" err="1"/>
              <a:t>Food</a:t>
            </a:r>
            <a:r>
              <a:rPr lang="ru-RU" dirty="0"/>
              <a:t>],[1997]),([</a:t>
            </a:r>
            <a:r>
              <a:rPr lang="ru-RU" dirty="0" err="1"/>
              <a:t>Food</a:t>
            </a:r>
            <a:r>
              <a:rPr lang="ru-RU" dirty="0"/>
              <a:t>],[1998])} ON COLUMNS, 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r>
              <a:rPr lang="ru-RU" dirty="0"/>
              <a:t>{[</a:t>
            </a:r>
            <a:r>
              <a:rPr lang="ru-RU" dirty="0" err="1"/>
              <a:t>Measures</a:t>
            </a:r>
            <a:r>
              <a:rPr lang="ru-RU" dirty="0"/>
              <a:t>].[</a:t>
            </a:r>
            <a:r>
              <a:rPr lang="ru-RU" dirty="0" err="1"/>
              <a:t>Store</a:t>
            </a:r>
            <a:r>
              <a:rPr lang="ru-RU" dirty="0"/>
              <a:t> </a:t>
            </a:r>
            <a:r>
              <a:rPr lang="ru-RU" dirty="0" err="1"/>
              <a:t>Sales</a:t>
            </a:r>
            <a:r>
              <a:rPr lang="ru-RU" dirty="0"/>
              <a:t>],[</a:t>
            </a:r>
            <a:r>
              <a:rPr lang="ru-RU" dirty="0" err="1"/>
              <a:t>Measures</a:t>
            </a:r>
            <a:r>
              <a:rPr lang="ru-RU" dirty="0"/>
              <a:t>].[</a:t>
            </a:r>
            <a:r>
              <a:rPr lang="ru-RU" dirty="0" err="1"/>
              <a:t>Store</a:t>
            </a:r>
            <a:r>
              <a:rPr lang="ru-RU" dirty="0"/>
              <a:t> </a:t>
            </a:r>
            <a:r>
              <a:rPr lang="ru-RU" dirty="0" err="1"/>
              <a:t>Cost</a:t>
            </a:r>
            <a:r>
              <a:rPr lang="ru-RU" dirty="0"/>
              <a:t>],[</a:t>
            </a:r>
            <a:r>
              <a:rPr lang="ru-RU" dirty="0" err="1"/>
              <a:t>Measures</a:t>
            </a:r>
            <a:r>
              <a:rPr lang="ru-RU" dirty="0"/>
              <a:t>].[</a:t>
            </a:r>
            <a:r>
              <a:rPr lang="ru-RU" dirty="0" err="1"/>
              <a:t>Unit</a:t>
            </a:r>
            <a:r>
              <a:rPr lang="ru-RU" dirty="0"/>
              <a:t> </a:t>
            </a:r>
            <a:r>
              <a:rPr lang="ru-RU" dirty="0" err="1"/>
              <a:t>Sales</a:t>
            </a:r>
            <a:r>
              <a:rPr lang="ru-RU" dirty="0"/>
              <a:t>]} ON ROWS </a:t>
            </a:r>
          </a:p>
          <a:p>
            <a:pPr marL="0" indent="0">
              <a:buNone/>
            </a:pPr>
            <a:r>
              <a:rPr lang="ru-RU" dirty="0"/>
              <a:t> </a:t>
            </a:r>
          </a:p>
          <a:p>
            <a:pPr marL="0" indent="0">
              <a:buNone/>
            </a:pPr>
            <a:r>
              <a:rPr lang="ru-RU" dirty="0"/>
              <a:t>FROM [</a:t>
            </a:r>
            <a:r>
              <a:rPr lang="ru-RU" dirty="0" err="1"/>
              <a:t>Warehouse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Sales</a:t>
            </a:r>
            <a:r>
              <a:rPr lang="ru-RU" dirty="0"/>
              <a:t>] WHERE [</a:t>
            </a:r>
            <a:r>
              <a:rPr lang="ru-RU" dirty="0" err="1"/>
              <a:t>Store</a:t>
            </a:r>
            <a:r>
              <a:rPr lang="ru-RU" dirty="0"/>
              <a:t>].[</a:t>
            </a:r>
            <a:r>
              <a:rPr lang="ru-RU" dirty="0" err="1"/>
              <a:t>Stores</a:t>
            </a:r>
            <a:r>
              <a:rPr lang="ru-RU" dirty="0"/>
              <a:t>].[</a:t>
            </a:r>
            <a:r>
              <a:rPr lang="ru-RU" dirty="0" err="1"/>
              <a:t>Store</a:t>
            </a:r>
            <a:r>
              <a:rPr lang="ru-RU" dirty="0"/>
              <a:t> </a:t>
            </a:r>
            <a:r>
              <a:rPr lang="ru-RU" dirty="0" err="1"/>
              <a:t>Country</a:t>
            </a:r>
            <a:r>
              <a:rPr lang="ru-RU" dirty="0"/>
              <a:t>].[</a:t>
            </a:r>
            <a:r>
              <a:rPr lang="ru-RU" dirty="0" err="1"/>
              <a:t>Mexico</a:t>
            </a:r>
            <a:r>
              <a:rPr lang="ru-RU" dirty="0"/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751173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170A84-A2C5-6E40-8DC5-8F214D253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начнем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1A7E46-5AC4-8D48-87BD-0D6DBD48D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Можно начать с </a:t>
            </a:r>
            <a:r>
              <a:rPr lang="en" dirty="0">
                <a:hlinkClick r:id="rId2"/>
              </a:rPr>
              <a:t>https://www.db-fiddle.com</a:t>
            </a:r>
            <a:endParaRPr lang="en" dirty="0"/>
          </a:p>
          <a:p>
            <a:pPr marL="0" indent="0">
              <a:buNone/>
            </a:pPr>
            <a:r>
              <a:rPr lang="en" dirty="0"/>
              <a:t>CREATE TABLE cinemas (</a:t>
            </a:r>
          </a:p>
          <a:p>
            <a:pPr marL="0" indent="0">
              <a:buNone/>
            </a:pPr>
            <a:r>
              <a:rPr lang="en" dirty="0"/>
              <a:t>        id serial,</a:t>
            </a:r>
          </a:p>
          <a:p>
            <a:pPr marL="0" indent="0">
              <a:buNone/>
            </a:pPr>
            <a:r>
              <a:rPr lang="en" dirty="0"/>
              <a:t>        name text,</a:t>
            </a:r>
          </a:p>
          <a:p>
            <a:pPr marL="0" indent="0">
              <a:buNone/>
            </a:pPr>
            <a:r>
              <a:rPr lang="en" dirty="0"/>
              <a:t>        location text</a:t>
            </a:r>
          </a:p>
          <a:p>
            <a:pPr marL="0" indent="0">
              <a:buNone/>
            </a:pPr>
            <a:r>
              <a:rPr lang="en" dirty="0"/>
              <a:t>) ;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en" dirty="0"/>
              <a:t>insert into cinemas(name, location) </a:t>
            </a:r>
          </a:p>
          <a:p>
            <a:pPr marL="0" indent="0">
              <a:buNone/>
            </a:pPr>
            <a:r>
              <a:rPr lang="en" dirty="0"/>
              <a:t>values('</a:t>
            </a:r>
            <a:r>
              <a:rPr lang="en" dirty="0" err="1"/>
              <a:t>ewee</a:t>
            </a:r>
            <a:r>
              <a:rPr lang="en" dirty="0"/>
              <a:t>','</a:t>
            </a:r>
            <a:r>
              <a:rPr lang="en" dirty="0" err="1"/>
              <a:t>dddsds</a:t>
            </a:r>
            <a:r>
              <a:rPr lang="en" dirty="0"/>
              <a:t>’), </a:t>
            </a:r>
          </a:p>
          <a:p>
            <a:pPr marL="0" indent="0">
              <a:buNone/>
            </a:pPr>
            <a:r>
              <a:rPr lang="en" dirty="0"/>
              <a:t>('</a:t>
            </a:r>
            <a:r>
              <a:rPr lang="en" dirty="0" err="1"/>
              <a:t>sddds</a:t>
            </a:r>
            <a:r>
              <a:rPr lang="en" dirty="0"/>
              <a:t>','</a:t>
            </a:r>
            <a:r>
              <a:rPr lang="en" dirty="0" err="1"/>
              <a:t>dsdsdsds</a:t>
            </a:r>
            <a:r>
              <a:rPr lang="en" dirty="0"/>
              <a:t>');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en" dirty="0"/>
              <a:t>select * from cinemas;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1796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142AAE-4FE6-464B-9B28-A53B2B9A5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Чем пользоваться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D4A8ED-E7D3-E842-8562-0CCB5C552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ДЗ – поставить локально </a:t>
            </a:r>
            <a:r>
              <a:rPr lang="en-US" dirty="0"/>
              <a:t>PostgreSQL 13</a:t>
            </a:r>
          </a:p>
          <a:p>
            <a:endParaRPr lang="en-US" dirty="0"/>
          </a:p>
          <a:p>
            <a:r>
              <a:rPr lang="ru-RU" dirty="0"/>
              <a:t>Нужно уметь пользоваться </a:t>
            </a:r>
            <a:r>
              <a:rPr lang="en-US" dirty="0" err="1"/>
              <a:t>psql</a:t>
            </a:r>
            <a:r>
              <a:rPr lang="en-US" dirty="0"/>
              <a:t> </a:t>
            </a:r>
            <a:r>
              <a:rPr lang="ru-RU" dirty="0"/>
              <a:t>и консолью</a:t>
            </a:r>
            <a:endParaRPr lang="en-US" dirty="0"/>
          </a:p>
          <a:p>
            <a:endParaRPr lang="ru-RU" dirty="0"/>
          </a:p>
          <a:p>
            <a:r>
              <a:rPr lang="ru-RU" dirty="0"/>
              <a:t>Можно пользоваться </a:t>
            </a:r>
            <a:r>
              <a:rPr lang="en-US" dirty="0" err="1"/>
              <a:t>pgadmin</a:t>
            </a:r>
            <a:endParaRPr lang="en-US" dirty="0"/>
          </a:p>
          <a:p>
            <a:endParaRPr lang="en-US" dirty="0"/>
          </a:p>
          <a:p>
            <a:r>
              <a:rPr lang="ru-RU" dirty="0"/>
              <a:t>Можно работать из </a:t>
            </a:r>
            <a:r>
              <a:rPr lang="en-US" dirty="0"/>
              <a:t>atom</a:t>
            </a:r>
            <a:r>
              <a:rPr lang="ru-RU" dirty="0"/>
              <a:t>, </a:t>
            </a:r>
            <a:r>
              <a:rPr lang="en-US" dirty="0" err="1"/>
              <a:t>razorsql</a:t>
            </a:r>
            <a:r>
              <a:rPr lang="ru-RU" dirty="0"/>
              <a:t>, </a:t>
            </a:r>
            <a:r>
              <a:rPr lang="en-US" dirty="0"/>
              <a:t>python ....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6846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059A9-A77D-8143-918B-4C2D38678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1662"/>
          </a:xfrm>
        </p:spPr>
        <p:txBody>
          <a:bodyPr/>
          <a:lstStyle/>
          <a:p>
            <a:r>
              <a:rPr lang="ru-RU" dirty="0"/>
              <a:t>Попробуем силы…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2E9275-F2B9-6040-9825-876244415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8351"/>
            <a:ext cx="10515600" cy="554296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Таблица: Дата, цена, товар</a:t>
            </a:r>
          </a:p>
          <a:p>
            <a:r>
              <a:rPr lang="ru-RU" dirty="0"/>
              <a:t>Цены есть не на любую дату. Если цена не изменялась, то записи в таблице не будет</a:t>
            </a:r>
          </a:p>
          <a:p>
            <a:r>
              <a:rPr lang="ru-RU" dirty="0"/>
              <a:t>Пока не появилась новая цена – действует старая</a:t>
            </a:r>
          </a:p>
          <a:p>
            <a:r>
              <a:rPr lang="ru-RU" dirty="0"/>
              <a:t>Найдем цену на заданный товар и дату</a:t>
            </a:r>
          </a:p>
          <a:p>
            <a:endParaRPr lang="ru-RU" dirty="0"/>
          </a:p>
          <a:p>
            <a:pPr marL="0" indent="0">
              <a:buNone/>
            </a:pPr>
            <a:r>
              <a:rPr lang="en-US" dirty="0"/>
              <a:t>select </a:t>
            </a:r>
          </a:p>
          <a:p>
            <a:pPr marL="0" indent="0">
              <a:buNone/>
            </a:pPr>
            <a:r>
              <a:rPr lang="en-US" dirty="0"/>
              <a:t>	value </a:t>
            </a:r>
          </a:p>
          <a:p>
            <a:pPr marL="0" indent="0">
              <a:buNone/>
            </a:pPr>
            <a:r>
              <a:rPr lang="en-US" dirty="0"/>
              <a:t>from </a:t>
            </a:r>
          </a:p>
          <a:p>
            <a:pPr marL="0" indent="0">
              <a:buNone/>
            </a:pPr>
            <a:r>
              <a:rPr lang="en-US" dirty="0"/>
              <a:t>	prices </a:t>
            </a:r>
          </a:p>
          <a:p>
            <a:pPr marL="0" indent="0">
              <a:buNone/>
            </a:pPr>
            <a:r>
              <a:rPr lang="en-US" dirty="0"/>
              <a:t>where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good_id</a:t>
            </a:r>
            <a:r>
              <a:rPr lang="en-US" dirty="0"/>
              <a:t> = 100500 and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ddate</a:t>
            </a:r>
            <a:r>
              <a:rPr lang="en-US" dirty="0"/>
              <a:t> = </a:t>
            </a:r>
            <a:r>
              <a:rPr lang="ru-RU" dirty="0"/>
              <a:t>?????????????? </a:t>
            </a:r>
            <a:r>
              <a:rPr lang="en-US" dirty="0"/>
              <a:t>……….</a:t>
            </a:r>
            <a:r>
              <a:rPr lang="ru-RU" dirty="0"/>
              <a:t>  </a:t>
            </a:r>
            <a:r>
              <a:rPr lang="en-US" dirty="0"/>
              <a:t>‘2020-02-15’</a:t>
            </a:r>
          </a:p>
          <a:p>
            <a:pPr marL="0" indent="0">
              <a:buNone/>
            </a:pPr>
            <a:r>
              <a:rPr lang="ru-RU" dirty="0"/>
              <a:t>………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6060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34377D-9131-AC42-BC43-88E4F5EF7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B73AB7-684A-7844-B675-57584CD95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360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Решить на </a:t>
            </a:r>
            <a:r>
              <a:rPr lang="en-US" dirty="0"/>
              <a:t>pandas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78478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0F54C9-A2FA-DF41-A06D-35D8343E4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198C1E-52C9-A844-88BB-127581B22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Как обойтись без </a:t>
            </a:r>
            <a:r>
              <a:rPr lang="en-US" dirty="0"/>
              <a:t>max</a:t>
            </a:r>
            <a:r>
              <a:rPr lang="ru-RU" dirty="0"/>
              <a:t>, без </a:t>
            </a:r>
            <a:r>
              <a:rPr lang="en-US" dirty="0"/>
              <a:t>limit</a:t>
            </a:r>
            <a:r>
              <a:rPr lang="ru-RU" dirty="0"/>
              <a:t>, без </a:t>
            </a:r>
            <a:r>
              <a:rPr lang="en-US" dirty="0"/>
              <a:t>all </a:t>
            </a:r>
            <a:r>
              <a:rPr lang="ru-RU" dirty="0"/>
              <a:t>и без любых группировок и агрегатных функций???? – </a:t>
            </a:r>
            <a:r>
              <a:rPr lang="ru-RU" b="1" dirty="0"/>
              <a:t>Решить дома (тем кто решит +, тем кто не решит – ничего не будет)</a:t>
            </a:r>
          </a:p>
          <a:p>
            <a:endParaRPr lang="ru-RU" b="1" dirty="0"/>
          </a:p>
          <a:p>
            <a:r>
              <a:rPr lang="ru-RU" dirty="0"/>
              <a:t>А как проще? 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03329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8B3CF0-8FE7-DF43-86E9-EE37E3CEF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Меняем структуру 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A0FA19-C816-E040-85BC-00A6FF817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ALTER TABLE price ADD </a:t>
            </a:r>
            <a:r>
              <a:rPr lang="en-US" dirty="0" err="1"/>
              <a:t>ddatee</a:t>
            </a:r>
            <a:r>
              <a:rPr lang="en-US" dirty="0"/>
              <a:t> date;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" dirty="0"/>
              <a:t>SELECT </a:t>
            </a:r>
          </a:p>
          <a:p>
            <a:pPr marL="0" indent="0">
              <a:buNone/>
            </a:pPr>
            <a:r>
              <a:rPr lang="en" dirty="0"/>
              <a:t>	value</a:t>
            </a:r>
          </a:p>
          <a:p>
            <a:pPr marL="0" indent="0">
              <a:buNone/>
            </a:pPr>
            <a:r>
              <a:rPr lang="en" dirty="0"/>
              <a:t>FROM</a:t>
            </a:r>
          </a:p>
          <a:p>
            <a:pPr marL="0" indent="0">
              <a:buNone/>
            </a:pPr>
            <a:r>
              <a:rPr lang="en" dirty="0"/>
              <a:t>	price</a:t>
            </a:r>
          </a:p>
          <a:p>
            <a:pPr marL="0" indent="0">
              <a:buNone/>
            </a:pPr>
            <a:r>
              <a:rPr lang="en" dirty="0"/>
              <a:t>WHERE </a:t>
            </a:r>
          </a:p>
          <a:p>
            <a:pPr marL="0" indent="0">
              <a:buNone/>
            </a:pPr>
            <a:r>
              <a:rPr lang="en" dirty="0"/>
              <a:t>	</a:t>
            </a:r>
            <a:r>
              <a:rPr lang="en" dirty="0" err="1"/>
              <a:t>product_id</a:t>
            </a:r>
            <a:r>
              <a:rPr lang="en" dirty="0"/>
              <a:t> = 1 AND</a:t>
            </a:r>
          </a:p>
          <a:p>
            <a:pPr marL="0" indent="0">
              <a:buNone/>
            </a:pPr>
            <a:r>
              <a:rPr lang="en" dirty="0"/>
              <a:t>	'2020-01-10' BETWEEN </a:t>
            </a:r>
            <a:r>
              <a:rPr lang="en" dirty="0" err="1"/>
              <a:t>ddate</a:t>
            </a:r>
            <a:r>
              <a:rPr lang="en" dirty="0"/>
              <a:t> AND </a:t>
            </a:r>
            <a:r>
              <a:rPr lang="en" dirty="0" err="1"/>
              <a:t>ddatee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5734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10F26F-5C0C-D54A-8F37-4AB4AA519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 курса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2DDC89-4778-744D-8925-82C1EF5EF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  <a:p>
            <a:pPr lvl="1"/>
            <a:r>
              <a:rPr lang="en-US" dirty="0"/>
              <a:t>DDL</a:t>
            </a:r>
          </a:p>
          <a:p>
            <a:pPr lvl="1"/>
            <a:r>
              <a:rPr lang="en-US" dirty="0"/>
              <a:t>DML</a:t>
            </a:r>
          </a:p>
          <a:p>
            <a:r>
              <a:rPr lang="en-US" dirty="0"/>
              <a:t>ETL &amp; WH</a:t>
            </a:r>
          </a:p>
          <a:p>
            <a:r>
              <a:rPr lang="en-US" dirty="0"/>
              <a:t>OLAP</a:t>
            </a:r>
          </a:p>
          <a:p>
            <a:pPr lvl="1"/>
            <a:r>
              <a:rPr lang="en-US" dirty="0"/>
              <a:t>MDX</a:t>
            </a:r>
          </a:p>
          <a:p>
            <a:r>
              <a:rPr lang="en-US" dirty="0" err="1"/>
              <a:t>noSQL</a:t>
            </a:r>
            <a:endParaRPr lang="en-US" dirty="0"/>
          </a:p>
          <a:p>
            <a:pPr lvl="1"/>
            <a:r>
              <a:rPr lang="en-US" dirty="0"/>
              <a:t>MongoDB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4001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0DDD52-20E9-E042-ADDF-7277C41D4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38485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заполнить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B389E6-F444-0043-8DF7-D5718BBC9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8485"/>
            <a:ext cx="10515600" cy="602994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price(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ddate</a:t>
            </a:r>
            <a:r>
              <a:rPr lang="en" dirty="0">
                <a:latin typeface="Courier" pitchFamily="2" charset="0"/>
              </a:rPr>
              <a:t> date,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product_id</a:t>
            </a:r>
            <a:r>
              <a:rPr lang="en" dirty="0">
                <a:latin typeface="Courier" pitchFamily="2" charset="0"/>
              </a:rPr>
              <a:t> </a:t>
            </a:r>
            <a:r>
              <a:rPr lang="en" dirty="0" err="1">
                <a:latin typeface="Courier" pitchFamily="2" charset="0"/>
              </a:rPr>
              <a:t>int</a:t>
            </a:r>
            <a:r>
              <a:rPr lang="en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value decimal(18,4),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INSERT INTO price(</a:t>
            </a:r>
            <a:r>
              <a:rPr lang="en" dirty="0" err="1">
                <a:latin typeface="Courier" pitchFamily="2" charset="0"/>
              </a:rPr>
              <a:t>ddate</a:t>
            </a:r>
            <a:r>
              <a:rPr lang="en" dirty="0">
                <a:latin typeface="Courier" pitchFamily="2" charset="0"/>
              </a:rPr>
              <a:t>, </a:t>
            </a:r>
            <a:r>
              <a:rPr lang="en" dirty="0" err="1">
                <a:latin typeface="Courier" pitchFamily="2" charset="0"/>
              </a:rPr>
              <a:t>product_id</a:t>
            </a:r>
            <a:r>
              <a:rPr lang="en" dirty="0">
                <a:latin typeface="Courier" pitchFamily="2" charset="0"/>
              </a:rPr>
              <a:t>, value)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SELECT 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now()::date - (100*random())::</a:t>
            </a:r>
            <a:r>
              <a:rPr lang="en" dirty="0" err="1">
                <a:latin typeface="Courier" pitchFamily="2" charset="0"/>
              </a:rPr>
              <a:t>int</a:t>
            </a:r>
            <a:r>
              <a:rPr lang="en" dirty="0">
                <a:latin typeface="Courier" pitchFamily="2" charset="0"/>
              </a:rPr>
              <a:t>, 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  </a:t>
            </a:r>
            <a:r>
              <a:rPr lang="ru-RU" dirty="0">
                <a:latin typeface="Courier" pitchFamily="2" charset="0"/>
              </a:rPr>
              <a:t> </a:t>
            </a:r>
            <a:r>
              <a:rPr lang="en" dirty="0">
                <a:latin typeface="Courier" pitchFamily="2" charset="0"/>
              </a:rPr>
              <a:t>(10*random()+1)::</a:t>
            </a:r>
            <a:r>
              <a:rPr lang="en" dirty="0" err="1">
                <a:latin typeface="Courier" pitchFamily="2" charset="0"/>
              </a:rPr>
              <a:t>int</a:t>
            </a:r>
            <a:r>
              <a:rPr lang="en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  </a:t>
            </a:r>
            <a:r>
              <a:rPr lang="ru-RU" dirty="0">
                <a:latin typeface="Courier" pitchFamily="2" charset="0"/>
              </a:rPr>
              <a:t> </a:t>
            </a:r>
            <a:r>
              <a:rPr lang="en" dirty="0">
                <a:latin typeface="Courier" pitchFamily="2" charset="0"/>
              </a:rPr>
              <a:t>(1000*random()+1)         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FROM </a:t>
            </a:r>
            <a:r>
              <a:rPr lang="en" dirty="0" err="1">
                <a:latin typeface="Courier" pitchFamily="2" charset="0"/>
              </a:rPr>
              <a:t>generate_series</a:t>
            </a:r>
            <a:r>
              <a:rPr lang="en" dirty="0">
                <a:latin typeface="Courier" pitchFamily="2" charset="0"/>
              </a:rPr>
              <a:t>(1,100);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                 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ALTER TABLE price ADD </a:t>
            </a:r>
            <a:r>
              <a:rPr lang="en" dirty="0" err="1">
                <a:latin typeface="Courier" pitchFamily="2" charset="0"/>
              </a:rPr>
              <a:t>ddatee</a:t>
            </a:r>
            <a:r>
              <a:rPr lang="en" dirty="0">
                <a:latin typeface="Courier" pitchFamily="2" charset="0"/>
              </a:rPr>
              <a:t> date;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664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01582-EF6E-4947-B0EA-0262350D8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заполнить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0F8C08-81B6-2943-9254-F34D8AFBF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9407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UPDATE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price p1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SET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  </a:t>
            </a:r>
            <a:r>
              <a:rPr lang="en" dirty="0" err="1">
                <a:latin typeface="Courier" pitchFamily="2" charset="0"/>
              </a:rPr>
              <a:t>ddatee</a:t>
            </a:r>
            <a:r>
              <a:rPr lang="en" dirty="0">
                <a:latin typeface="Courier" pitchFamily="2" charset="0"/>
              </a:rPr>
              <a:t> = .....????;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Но что-то не так….</a:t>
            </a:r>
          </a:p>
        </p:txBody>
      </p:sp>
    </p:spTree>
    <p:extLst>
      <p:ext uri="{BB962C8B-B14F-4D97-AF65-F5344CB8AC3E}">
        <p14:creationId xmlns:p14="http://schemas.microsoft.com/office/powerpoint/2010/main" val="382613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359E03-C643-5644-923D-CF8BBB932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давайте делать все в </a:t>
            </a:r>
            <a:r>
              <a:rPr lang="en-US" dirty="0"/>
              <a:t>CSV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088F7B-2FD1-C248-81E0-B5263067A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Одна таблица – один </a:t>
            </a:r>
            <a:r>
              <a:rPr lang="en-US" dirty="0"/>
              <a:t>CSV</a:t>
            </a:r>
          </a:p>
          <a:p>
            <a:r>
              <a:rPr lang="ru-RU" dirty="0"/>
              <a:t>Чем это хорошо?</a:t>
            </a:r>
          </a:p>
          <a:p>
            <a:r>
              <a:rPr lang="ru-RU" dirty="0"/>
              <a:t>Чем это плохо?</a:t>
            </a:r>
          </a:p>
        </p:txBody>
      </p:sp>
    </p:spTree>
    <p:extLst>
      <p:ext uri="{BB962C8B-B14F-4D97-AF65-F5344CB8AC3E}">
        <p14:creationId xmlns:p14="http://schemas.microsoft.com/office/powerpoint/2010/main" val="43369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C6F4EA-28F8-194F-AF9A-59D7F6D5F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Чем это плохо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345C72-5FFB-7E4A-9762-DB70E45CD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Файл нужно переписывать при изменениях</a:t>
            </a:r>
          </a:p>
          <a:p>
            <a:pPr lvl="1"/>
            <a:r>
              <a:rPr lang="ru-RU" dirty="0"/>
              <a:t>Изменяем строку </a:t>
            </a:r>
            <a:r>
              <a:rPr lang="en-US" dirty="0" err="1"/>
              <a:t>alex</a:t>
            </a:r>
            <a:r>
              <a:rPr lang="en-US" dirty="0"/>
              <a:t>  </a:t>
            </a:r>
            <a:r>
              <a:rPr lang="ru-RU" dirty="0"/>
              <a:t>на </a:t>
            </a:r>
            <a:r>
              <a:rPr lang="en-US" dirty="0" err="1"/>
              <a:t>vladimir</a:t>
            </a:r>
            <a:r>
              <a:rPr lang="ru-RU" dirty="0"/>
              <a:t>, число байтов выросло</a:t>
            </a:r>
          </a:p>
          <a:p>
            <a:r>
              <a:rPr lang="ru-RU" dirty="0"/>
              <a:t>Все данные в оперативной памяти не поместится</a:t>
            </a:r>
          </a:p>
          <a:p>
            <a:pPr lvl="1"/>
            <a:r>
              <a:rPr lang="ru-RU" dirty="0"/>
              <a:t>А что поместить в оперативной памяти? Что буферизировать?</a:t>
            </a:r>
          </a:p>
          <a:p>
            <a:r>
              <a:rPr lang="ru-RU" dirty="0"/>
              <a:t>Сложно искать – нужно смотреть все</a:t>
            </a:r>
          </a:p>
          <a:p>
            <a:r>
              <a:rPr lang="ru-RU" dirty="0"/>
              <a:t>Как обеспечить многопользовательскую работу?</a:t>
            </a:r>
          </a:p>
          <a:p>
            <a:r>
              <a:rPr lang="ru-RU" dirty="0"/>
              <a:t>Как бороться со сбоями?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2088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D9E58F-06B0-684F-81A0-513365076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Хранение данных в СУБД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31FC6D-BB71-EC4A-BA3B-BB9573727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</a:t>
            </a:r>
            <a:r>
              <a:rPr lang="en-US" dirty="0"/>
              <a:t>PostgreSQL – </a:t>
            </a:r>
            <a:r>
              <a:rPr lang="ru-RU" dirty="0"/>
              <a:t>один файл – одна таблица (если данных много, то несколько файлов). В </a:t>
            </a:r>
            <a:r>
              <a:rPr lang="en-US" dirty="0"/>
              <a:t>MS SQL – </a:t>
            </a:r>
            <a:r>
              <a:rPr lang="ru-RU" dirty="0"/>
              <a:t>все таблицы в одном файле.</a:t>
            </a:r>
          </a:p>
          <a:p>
            <a:r>
              <a:rPr lang="ru-RU" dirty="0"/>
              <a:t>Файл разбит на страницы(блоки) обычно по </a:t>
            </a:r>
            <a:r>
              <a:rPr lang="en-US" dirty="0"/>
              <a:t>8k</a:t>
            </a:r>
            <a:r>
              <a:rPr lang="ru-RU" dirty="0"/>
              <a:t>.</a:t>
            </a:r>
          </a:p>
          <a:p>
            <a:r>
              <a:rPr lang="ru-RU" dirty="0"/>
              <a:t>В начале блока заголовок и указатели на кортежи (строки таблицы)</a:t>
            </a:r>
          </a:p>
          <a:p>
            <a:r>
              <a:rPr lang="ru-RU" dirty="0"/>
              <a:t>С конца блока записываются сами кортежи…</a:t>
            </a:r>
          </a:p>
        </p:txBody>
      </p:sp>
    </p:spTree>
    <p:extLst>
      <p:ext uri="{BB962C8B-B14F-4D97-AF65-F5344CB8AC3E}">
        <p14:creationId xmlns:p14="http://schemas.microsoft.com/office/powerpoint/2010/main" val="2171853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284804-2D1F-2D45-A2DD-2DC20FCE4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5BA9954-2651-8548-B1D7-7E8BE0562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597775" cy="444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54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7D693F-7FCB-1C44-8437-366C89C3C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52"/>
            <a:ext cx="10515600" cy="1325563"/>
          </a:xfrm>
        </p:spPr>
        <p:txBody>
          <a:bodyPr/>
          <a:lstStyle/>
          <a:p>
            <a:r>
              <a:rPr lang="ru-RU" dirty="0"/>
              <a:t>Некоторые системные вещи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EC8697-04D5-E246-A67C-E45199288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815"/>
            <a:ext cx="10515600" cy="4351338"/>
          </a:xfrm>
        </p:spPr>
        <p:txBody>
          <a:bodyPr/>
          <a:lstStyle/>
          <a:p>
            <a:pPr fontAlgn="base"/>
            <a:r>
              <a:rPr lang="en" dirty="0"/>
              <a:t>SELECT </a:t>
            </a:r>
            <a:r>
              <a:rPr lang="en" dirty="0" err="1"/>
              <a:t>pg_relation_filepath</a:t>
            </a:r>
            <a:r>
              <a:rPr lang="en" dirty="0"/>
              <a:t>('price'); </a:t>
            </a:r>
          </a:p>
          <a:p>
            <a:pPr fontAlgn="base"/>
            <a:r>
              <a:rPr lang="en" dirty="0"/>
              <a:t>SELECT * FROM </a:t>
            </a:r>
            <a:r>
              <a:rPr lang="en" dirty="0" err="1"/>
              <a:t>pg_tables</a:t>
            </a:r>
            <a:endParaRPr lang="en" dirty="0"/>
          </a:p>
          <a:p>
            <a:pPr fontAlgn="base"/>
            <a:r>
              <a:rPr lang="en" dirty="0"/>
              <a:t>SELECT </a:t>
            </a:r>
            <a:r>
              <a:rPr lang="en" dirty="0" err="1"/>
              <a:t>ctid</a:t>
            </a:r>
            <a:r>
              <a:rPr lang="en" dirty="0"/>
              <a:t>, * FROM price;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12AA3298-5B12-BA41-94B7-FE85FF27D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923356"/>
              </p:ext>
            </p:extLst>
          </p:nvPr>
        </p:nvGraphicFramePr>
        <p:xfrm>
          <a:off x="838200" y="2982271"/>
          <a:ext cx="10515600" cy="3391230"/>
        </p:xfrm>
        <a:graphic>
          <a:graphicData uri="http://schemas.openxmlformats.org/drawingml/2006/table">
            <a:tbl>
              <a:tblPr/>
              <a:tblGrid>
                <a:gridCol w="2103120">
                  <a:extLst>
                    <a:ext uri="{9D8B030D-6E8A-4147-A177-3AD203B41FA5}">
                      <a16:colId xmlns:a16="http://schemas.microsoft.com/office/drawing/2014/main" val="204218623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41592514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2411257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8373497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61248228"/>
                    </a:ext>
                  </a:extLst>
                </a:gridCol>
              </a:tblGrid>
              <a:tr h="410174">
                <a:tc>
                  <a:txBody>
                    <a:bodyPr/>
                    <a:lstStyle/>
                    <a:p>
                      <a:pPr algn="l"/>
                      <a:r>
                        <a:rPr lang="en" sz="1700" dirty="0" err="1">
                          <a:effectLst/>
                        </a:rPr>
                        <a:t>ctid</a:t>
                      </a:r>
                      <a:endParaRPr lang="en" sz="1700" dirty="0">
                        <a:effectLst/>
                      </a:endParaRP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700">
                          <a:effectLst/>
                        </a:rPr>
                        <a:t>id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700">
                          <a:effectLst/>
                        </a:rPr>
                        <a:t>ddate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700">
                          <a:effectLst/>
                        </a:rPr>
                        <a:t>product_id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700">
                          <a:effectLst/>
                        </a:rPr>
                        <a:t>value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6157690"/>
                  </a:ext>
                </a:extLst>
              </a:tr>
              <a:tr h="635804"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(0,1)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1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700">
                          <a:effectLst/>
                        </a:rPr>
                        <a:t>2020-01-22T00:00:00.000Z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6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868.4763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354211"/>
                  </a:ext>
                </a:extLst>
              </a:tr>
              <a:tr h="635804"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(0,2)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2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" sz="1700">
                          <a:effectLst/>
                        </a:rPr>
                        <a:t>2019-12-31T00:00:00.000Z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8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156.0184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8173634"/>
                  </a:ext>
                </a:extLst>
              </a:tr>
              <a:tr h="635804"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(0,3)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3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sz="1700">
                          <a:effectLst/>
                        </a:rPr>
                        <a:t>2020-01-12T00:00:00.000Z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4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616.0809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1609572"/>
                  </a:ext>
                </a:extLst>
              </a:tr>
              <a:tr h="635804"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(0,4)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dirty="0">
                          <a:effectLst/>
                        </a:rPr>
                        <a:t>4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" sz="1700">
                          <a:effectLst/>
                        </a:rPr>
                        <a:t>2019-12-20T00:00:00.000Z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>
                          <a:effectLst/>
                        </a:rPr>
                        <a:t>8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700" dirty="0">
                          <a:effectLst/>
                        </a:rPr>
                        <a:t>144.2726</a:t>
                      </a:r>
                    </a:p>
                  </a:txBody>
                  <a:tcPr marL="105951" marR="105951" marT="105951" marB="1059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436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0002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F5A88A-7361-824F-B01D-168A4CF71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Внешние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51B337-B268-2C4F-B39D-D15F16A38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products(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name VARCHAR(255),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price(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ddate</a:t>
            </a:r>
            <a:r>
              <a:rPr lang="en" dirty="0">
                <a:latin typeface="Courier" pitchFamily="2" charset="0"/>
              </a:rPr>
              <a:t> DATE,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ddatee</a:t>
            </a:r>
            <a:r>
              <a:rPr lang="en" dirty="0">
                <a:latin typeface="Courier" pitchFamily="2" charset="0"/>
              </a:rPr>
              <a:t> DATE,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product_id</a:t>
            </a:r>
            <a:r>
              <a:rPr lang="en" dirty="0">
                <a:latin typeface="Courier" pitchFamily="2" charset="0"/>
              </a:rPr>
              <a:t> INT REFERENCES products(id),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value DECIMAL(18,4),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54575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4A7D3E-F3ED-A843-80AF-D11F9E460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Внешние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DCBF0E-9F52-AE4C-B59F-B6B23720A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738"/>
            <a:ext cx="10515600" cy="54149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products(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name VARCHAR(255),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price(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ddate</a:t>
            </a:r>
            <a:r>
              <a:rPr lang="en" dirty="0">
                <a:latin typeface="Courier" pitchFamily="2" charset="0"/>
              </a:rPr>
              <a:t> DATE,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ddatee</a:t>
            </a:r>
            <a:r>
              <a:rPr lang="en" dirty="0">
                <a:latin typeface="Courier" pitchFamily="2" charset="0"/>
              </a:rPr>
              <a:t> DATE,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</a:t>
            </a:r>
            <a:r>
              <a:rPr lang="en" dirty="0" err="1">
                <a:latin typeface="Courier" pitchFamily="2" charset="0"/>
              </a:rPr>
              <a:t>product_id</a:t>
            </a:r>
            <a:r>
              <a:rPr lang="en" dirty="0">
                <a:latin typeface="Courier" pitchFamily="2" charset="0"/>
              </a:rPr>
              <a:t> INT,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value DECIMAL(18,4),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ALTER TABLE price ADD FOREIGN KEY (</a:t>
            </a:r>
            <a:r>
              <a:rPr lang="en" dirty="0" err="1">
                <a:latin typeface="Courier" pitchFamily="2" charset="0"/>
              </a:rPr>
              <a:t>product_id</a:t>
            </a:r>
            <a:r>
              <a:rPr lang="en" dirty="0">
                <a:latin typeface="Courier" pitchFamily="2" charset="0"/>
              </a:rPr>
              <a:t>) REFERENCES products (id);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1549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34C40-FFB8-D642-B979-CC92567B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Партнеры и прайсы. Давайте сделаем базу</a:t>
            </a:r>
            <a:br>
              <a:rPr lang="ru-RU" dirty="0"/>
            </a:br>
            <a:r>
              <a:rPr lang="ru-RU" dirty="0"/>
              <a:t>Бизнес </a:t>
            </a:r>
            <a:r>
              <a:rPr lang="en-US" dirty="0"/>
              <a:t>B2B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38B2C5-4FC9-A544-930A-5405CFFF1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101"/>
            <a:ext cx="10515600" cy="464177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Партнеры</a:t>
            </a:r>
          </a:p>
          <a:p>
            <a:r>
              <a:rPr lang="ru-RU" dirty="0"/>
              <a:t>Товары</a:t>
            </a:r>
            <a:endParaRPr lang="en-US" dirty="0"/>
          </a:p>
          <a:p>
            <a:r>
              <a:rPr lang="ru-RU" dirty="0"/>
              <a:t>Прайс-листы с именем и списком цен. Цена на дату для товара до следующей по дате цены</a:t>
            </a:r>
          </a:p>
          <a:p>
            <a:r>
              <a:rPr lang="ru-RU" dirty="0"/>
              <a:t>Группы товаров</a:t>
            </a:r>
          </a:p>
          <a:p>
            <a:r>
              <a:rPr lang="ru-RU" dirty="0"/>
              <a:t>Группы товаров партнеров</a:t>
            </a:r>
          </a:p>
          <a:p>
            <a:r>
              <a:rPr lang="ru-RU" dirty="0"/>
              <a:t>Прайс на группу товаров партнеров</a:t>
            </a:r>
          </a:p>
          <a:p>
            <a:endParaRPr lang="ru-RU" dirty="0"/>
          </a:p>
          <a:p>
            <a:r>
              <a:rPr lang="ru-RU" dirty="0"/>
              <a:t>Давайте наполним базу псевдослучайными тестовыми данными</a:t>
            </a:r>
          </a:p>
          <a:p>
            <a:r>
              <a:rPr lang="ru-RU" dirty="0"/>
              <a:t>Давайте проверим что прайсы партнеров не пересекаются</a:t>
            </a:r>
          </a:p>
          <a:p>
            <a:r>
              <a:rPr lang="ru-RU" dirty="0"/>
              <a:t>Давайте напишем вывод прайсов конкретного партнера на заданную дату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506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1D640E-8237-BE47-B72A-EF382484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ru-RU" dirty="0"/>
              <a:t>Литература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4B2678-20A4-2A42-BB94-97A5FB65B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6"/>
            <a:ext cx="10515600" cy="4838817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Судаков В. Корпоративные информационные системы</a:t>
            </a:r>
          </a:p>
          <a:p>
            <a:r>
              <a:rPr lang="ru-RU" b="1" dirty="0" err="1"/>
              <a:t>Молинаро</a:t>
            </a:r>
            <a:r>
              <a:rPr lang="ru-RU" b="1" dirty="0"/>
              <a:t> Э. SQL. Сборник рецептов</a:t>
            </a:r>
          </a:p>
          <a:p>
            <a:r>
              <a:rPr lang="ru-RU" dirty="0" err="1"/>
              <a:t>Грабер</a:t>
            </a:r>
            <a:r>
              <a:rPr lang="ru-RU" dirty="0"/>
              <a:t> М. Введение в </a:t>
            </a:r>
            <a:r>
              <a:rPr lang="en-US" dirty="0"/>
              <a:t>SQL / </a:t>
            </a:r>
            <a:r>
              <a:rPr lang="ru-RU" dirty="0"/>
              <a:t>Понимание </a:t>
            </a:r>
            <a:r>
              <a:rPr lang="en-US" dirty="0"/>
              <a:t>SQL (Understanding SQL)</a:t>
            </a:r>
          </a:p>
          <a:p>
            <a:r>
              <a:rPr lang="ru-RU" dirty="0"/>
              <a:t>Гарсиа-Молина Г., Ульман Д., </a:t>
            </a:r>
            <a:r>
              <a:rPr lang="ru-RU" dirty="0" err="1"/>
              <a:t>Уидом</a:t>
            </a:r>
            <a:r>
              <a:rPr lang="ru-RU" dirty="0"/>
              <a:t> Д. Системы баз данных</a:t>
            </a:r>
          </a:p>
          <a:p>
            <a:r>
              <a:rPr lang="en" dirty="0"/>
              <a:t>Kimball, Ralph.</a:t>
            </a:r>
            <a:r>
              <a:rPr lang="ru-RU" dirty="0"/>
              <a:t> </a:t>
            </a:r>
            <a:r>
              <a:rPr lang="en" dirty="0"/>
              <a:t>The data warehouse toolkit : the complete guide to dimensional modeling </a:t>
            </a:r>
            <a:endParaRPr lang="en-US" dirty="0"/>
          </a:p>
          <a:p>
            <a:r>
              <a:rPr lang="en" dirty="0"/>
              <a:t>Microsoft SQL Server 2005 Analysis Services. OLAP </a:t>
            </a:r>
            <a:r>
              <a:rPr lang="ru-RU" dirty="0"/>
              <a:t>и многомерный анализ данных / </a:t>
            </a:r>
            <a:r>
              <a:rPr lang="ru-RU" dirty="0" err="1"/>
              <a:t>Бергер</a:t>
            </a:r>
            <a:r>
              <a:rPr lang="ru-RU" dirty="0"/>
              <a:t> А. Б., Горбач И. В., </a:t>
            </a:r>
            <a:r>
              <a:rPr lang="ru-RU" dirty="0" err="1"/>
              <a:t>Меломед</a:t>
            </a:r>
            <a:r>
              <a:rPr lang="ru-RU" dirty="0"/>
              <a:t> Э. Л…..</a:t>
            </a:r>
            <a:endParaRPr lang="en-US" dirty="0"/>
          </a:p>
          <a:p>
            <a:r>
              <a:rPr lang="en" b="1" dirty="0"/>
              <a:t>Mark Whitehorn, Robert </a:t>
            </a:r>
            <a:r>
              <a:rPr lang="en" b="1" dirty="0" err="1"/>
              <a:t>Zare</a:t>
            </a:r>
            <a:r>
              <a:rPr lang="en" b="1" dirty="0"/>
              <a:t>, </a:t>
            </a:r>
            <a:r>
              <a:rPr lang="en" b="1" dirty="0" err="1"/>
              <a:t>Mosha</a:t>
            </a:r>
            <a:r>
              <a:rPr lang="en" b="1" dirty="0"/>
              <a:t> </a:t>
            </a:r>
            <a:r>
              <a:rPr lang="en" b="1" dirty="0" err="1"/>
              <a:t>Pasumansky</a:t>
            </a:r>
            <a:r>
              <a:rPr lang="ru-RU" b="1" dirty="0"/>
              <a:t>. </a:t>
            </a:r>
            <a:r>
              <a:rPr lang="en" b="1" dirty="0"/>
              <a:t>Fast Track to MDX</a:t>
            </a:r>
            <a:endParaRPr lang="ru-RU" dirty="0"/>
          </a:p>
          <a:p>
            <a:r>
              <a:rPr lang="en" dirty="0"/>
              <a:t>Pramod J. </a:t>
            </a:r>
            <a:r>
              <a:rPr lang="en" dirty="0" err="1"/>
              <a:t>Sadalage</a:t>
            </a:r>
            <a:r>
              <a:rPr lang="ru-RU" dirty="0"/>
              <a:t>, </a:t>
            </a:r>
            <a:r>
              <a:rPr lang="en" dirty="0"/>
              <a:t>Martin Fowler</a:t>
            </a:r>
            <a:r>
              <a:rPr lang="ru-RU" dirty="0"/>
              <a:t>. </a:t>
            </a:r>
            <a:r>
              <a:rPr lang="en" dirty="0"/>
              <a:t>NoSQL Distilled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9397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1F973D-9BEB-4042-8C8A-B411C0A7C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ru-RU" dirty="0"/>
              <a:t>Пример генерации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761181-1676-EE4C-8E2A-03D98BF7A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5912"/>
            <a:ext cx="10515600" cy="515105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CREATE TABLE buy(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id SERIAL,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town INT,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	buyer INT,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	</a:t>
            </a:r>
            <a:r>
              <a:rPr lang="en" dirty="0" err="1">
                <a:latin typeface="Courier" pitchFamily="2" charset="0"/>
              </a:rPr>
              <a:t>is_buy</a:t>
            </a:r>
            <a:r>
              <a:rPr lang="en" dirty="0">
                <a:latin typeface="Courier" pitchFamily="2" charset="0"/>
              </a:rPr>
              <a:t> INT,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	PRIMARY KEY(id)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);</a:t>
            </a:r>
          </a:p>
          <a:p>
            <a:pPr marL="0" indent="0">
              <a:buNone/>
            </a:pPr>
            <a:endParaRPr lang="en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INSERT INTO buy(town, buyer, </a:t>
            </a:r>
            <a:r>
              <a:rPr lang="en" dirty="0" err="1">
                <a:latin typeface="Courier" pitchFamily="2" charset="0"/>
              </a:rPr>
              <a:t>is_buy</a:t>
            </a:r>
            <a:r>
              <a:rPr lang="en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SELECT 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floor(random() * 6 + 1),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(random() * 100 + 1)::INT,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      CASE WHEN random() &gt; 0.3 THEN 1 ELSE 0 END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FROM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	</a:t>
            </a:r>
            <a:r>
              <a:rPr lang="en" dirty="0" err="1">
                <a:latin typeface="Courier" pitchFamily="2" charset="0"/>
              </a:rPr>
              <a:t>generate_series</a:t>
            </a:r>
            <a:r>
              <a:rPr lang="en" dirty="0">
                <a:latin typeface="Courier" pitchFamily="2" charset="0"/>
              </a:rPr>
              <a:t>(1,10000);</a:t>
            </a:r>
          </a:p>
          <a:p>
            <a:pPr marL="0" indent="0"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19336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BB0658-D049-4341-A197-29EC2A4F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2"/>
            <a:ext cx="10515600" cy="638484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Простейшая структура </a:t>
            </a:r>
            <a:r>
              <a:rPr lang="en-US" dirty="0"/>
              <a:t>SELECT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F0C8EE-6175-224F-B7AA-58E84709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8214"/>
            <a:ext cx="10515600" cy="55784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en-US" dirty="0"/>
              <a:t>	&lt;col1&gt;,</a:t>
            </a:r>
          </a:p>
          <a:p>
            <a:pPr marL="0" indent="0">
              <a:buNone/>
            </a:pPr>
            <a:r>
              <a:rPr lang="en-US" dirty="0"/>
              <a:t>	&lt;col2&gt;,</a:t>
            </a:r>
          </a:p>
          <a:p>
            <a:pPr marL="0" indent="0">
              <a:buNone/>
            </a:pPr>
            <a:r>
              <a:rPr lang="en-US" dirty="0"/>
              <a:t>	…</a:t>
            </a:r>
          </a:p>
          <a:p>
            <a:pPr marL="0" indent="0">
              <a:buNone/>
            </a:pPr>
            <a:r>
              <a:rPr lang="en-US" dirty="0"/>
              <a:t>FROM</a:t>
            </a:r>
          </a:p>
          <a:p>
            <a:pPr marL="0" indent="0">
              <a:buNone/>
            </a:pPr>
            <a:r>
              <a:rPr lang="en-US" dirty="0"/>
              <a:t>	&lt;table1&gt;</a:t>
            </a:r>
            <a:r>
              <a:rPr lang="ru-RU" dirty="0"/>
              <a:t> </a:t>
            </a:r>
            <a:r>
              <a:rPr lang="en-US" dirty="0"/>
              <a:t>&lt;alias&gt;,</a:t>
            </a:r>
          </a:p>
          <a:p>
            <a:pPr marL="0" indent="0">
              <a:buNone/>
            </a:pPr>
            <a:r>
              <a:rPr lang="en-US" dirty="0"/>
              <a:t>	&lt;table2&gt;,</a:t>
            </a:r>
          </a:p>
          <a:p>
            <a:pPr marL="0" indent="0">
              <a:buNone/>
            </a:pPr>
            <a:r>
              <a:rPr lang="en-US" dirty="0"/>
              <a:t>	…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/>
              <a:t>	&lt;condition1&gt; AND</a:t>
            </a:r>
          </a:p>
          <a:p>
            <a:pPr marL="0" indent="0">
              <a:buNone/>
            </a:pPr>
            <a:r>
              <a:rPr lang="en-US" dirty="0"/>
              <a:t>	&lt;condition2&gt; AND</a:t>
            </a:r>
          </a:p>
          <a:p>
            <a:pPr marL="0" indent="0">
              <a:buNone/>
            </a:pPr>
            <a:r>
              <a:rPr lang="en-US" dirty="0"/>
              <a:t>	….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Из этого обязательно только слово </a:t>
            </a:r>
            <a:r>
              <a:rPr lang="en-US" dirty="0"/>
              <a:t>SELECT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195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62E68C-F27E-494D-878F-A302C21BB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осознать результат </a:t>
            </a:r>
            <a:r>
              <a:rPr lang="en-US" dirty="0"/>
              <a:t>select-</a:t>
            </a:r>
            <a:r>
              <a:rPr lang="ru-RU" dirty="0"/>
              <a:t>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90A7C6-ED97-7A44-9DF4-E99212C72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Выполнить декартово произведение таблиц</a:t>
            </a:r>
            <a:r>
              <a:rPr lang="en-US" dirty="0"/>
              <a:t> (</a:t>
            </a:r>
            <a:r>
              <a:rPr lang="ru-RU" u="sng" dirty="0" err="1"/>
              <a:t>мультимножетсв</a:t>
            </a:r>
            <a:r>
              <a:rPr lang="en-US" dirty="0"/>
              <a:t>)</a:t>
            </a:r>
            <a:r>
              <a:rPr lang="ru-RU" dirty="0"/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a,b,a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x {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d,e,c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= {(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b,d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b,e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b,c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a,c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)}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Применить условие </a:t>
            </a:r>
            <a:r>
              <a:rPr lang="en-US" dirty="0"/>
              <a:t>where</a:t>
            </a:r>
            <a:r>
              <a:rPr lang="ru-RU" dirty="0"/>
              <a:t>: то что не устраивает условию удалить из декартового произведения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Вывести результат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8902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BA5A62-32D6-5D4F-B648-6E69AB7E9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D42CD7-B499-9F44-8D52-3D7B02ADD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Упрощает понимание связей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SELECT * FROM t, e WHERE </a:t>
            </a:r>
            <a:r>
              <a:rPr lang="en-US" dirty="0" err="1"/>
              <a:t>t.id</a:t>
            </a:r>
            <a:r>
              <a:rPr lang="en-US" dirty="0"/>
              <a:t> = </a:t>
            </a:r>
            <a:r>
              <a:rPr lang="en-US" dirty="0" err="1"/>
              <a:t>e.t_id</a:t>
            </a:r>
            <a:r>
              <a:rPr lang="en-US" dirty="0"/>
              <a:t> AND </a:t>
            </a:r>
            <a:r>
              <a:rPr lang="en-US" dirty="0" err="1"/>
              <a:t>e.flag</a:t>
            </a:r>
            <a:r>
              <a:rPr lang="en-US" dirty="0"/>
              <a:t> = 1</a:t>
            </a:r>
          </a:p>
          <a:p>
            <a:pPr marL="0" indent="0">
              <a:buNone/>
            </a:pPr>
            <a:r>
              <a:rPr lang="ru-RU" dirty="0"/>
              <a:t>Так можно, но лучше: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SELECT * FROM t</a:t>
            </a:r>
            <a:r>
              <a:rPr lang="ru-RU" dirty="0"/>
              <a:t> </a:t>
            </a:r>
            <a:r>
              <a:rPr lang="en-US" dirty="0"/>
              <a:t>JOIN e ON </a:t>
            </a:r>
            <a:r>
              <a:rPr lang="en-US" dirty="0" err="1"/>
              <a:t>t.id</a:t>
            </a:r>
            <a:r>
              <a:rPr lang="en-US" dirty="0"/>
              <a:t> = </a:t>
            </a:r>
            <a:r>
              <a:rPr lang="en-US" dirty="0" err="1"/>
              <a:t>e.t_id</a:t>
            </a:r>
            <a:r>
              <a:rPr lang="en-US" dirty="0"/>
              <a:t> WHERE </a:t>
            </a:r>
            <a:r>
              <a:rPr lang="en-US" dirty="0" err="1"/>
              <a:t>e.flag</a:t>
            </a:r>
            <a:r>
              <a:rPr lang="en-US" dirty="0"/>
              <a:t> =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в </a:t>
            </a:r>
            <a:r>
              <a:rPr lang="en-US" dirty="0"/>
              <a:t>JOIN </a:t>
            </a:r>
            <a:r>
              <a:rPr lang="ru-RU" dirty="0"/>
              <a:t>следует указывать связи между отношениями, в </a:t>
            </a:r>
            <a:r>
              <a:rPr lang="en-US" dirty="0"/>
              <a:t>WHERE </a:t>
            </a:r>
            <a:r>
              <a:rPr lang="ru-RU" dirty="0"/>
              <a:t>фильтры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113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1FFE50-9BD9-FF40-AFBB-C96B42C9A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55374"/>
          </a:xfrm>
        </p:spPr>
        <p:txBody>
          <a:bodyPr/>
          <a:lstStyle/>
          <a:p>
            <a:r>
              <a:rPr lang="ru-RU" dirty="0"/>
              <a:t>Внутреннее и внешние объединения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2951B0-55DD-A946-856E-C83187D44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357" y="646541"/>
            <a:ext cx="9369286" cy="597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6310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EE962A-61B7-EF4A-B701-E0A77406E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JOIN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696809B-06C1-D14E-8EE7-11297BFFE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4174" y="1381817"/>
            <a:ext cx="6838122" cy="510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679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D2CBFE-9A30-7946-9F45-966E1E78E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Вложенные 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8B8CD2-6519-F74A-8FDE-5BA9EA04B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280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 </a:t>
            </a:r>
            <a:r>
              <a:rPr lang="en-US" dirty="0"/>
              <a:t>select</a:t>
            </a:r>
            <a:r>
              <a:rPr lang="ru-RU" dirty="0"/>
              <a:t> могут быть вложены другие. </a:t>
            </a:r>
          </a:p>
          <a:p>
            <a:pPr marL="0" indent="0">
              <a:buNone/>
            </a:pPr>
            <a:r>
              <a:rPr lang="ru-RU" dirty="0"/>
              <a:t>	</a:t>
            </a:r>
            <a:r>
              <a:rPr lang="en-US" dirty="0"/>
              <a:t>SELECT</a:t>
            </a:r>
            <a:r>
              <a:rPr lang="ru-RU" dirty="0"/>
              <a:t> (</a:t>
            </a:r>
            <a:r>
              <a:rPr lang="en-US" dirty="0"/>
              <a:t>SELECT…) FROM …(SELECT </a:t>
            </a:r>
            <a:r>
              <a:rPr lang="ru-RU" dirty="0"/>
              <a:t>…</a:t>
            </a:r>
            <a:r>
              <a:rPr lang="en-US" dirty="0"/>
              <a:t>)</a:t>
            </a:r>
            <a:r>
              <a:rPr lang="ru-RU" dirty="0"/>
              <a:t> </a:t>
            </a:r>
            <a:r>
              <a:rPr lang="en-US" dirty="0"/>
              <a:t>WHERE ….(SELECT ….)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Они могут:</a:t>
            </a:r>
          </a:p>
          <a:p>
            <a:r>
              <a:rPr lang="ru-RU" dirty="0"/>
              <a:t>содержать ссылки на внешний запрос – тогда они выполняются для каждого «внешнего» кортежа, т.е. </a:t>
            </a:r>
            <a:r>
              <a:rPr lang="ru-RU" b="1" i="1" dirty="0"/>
              <a:t>после</a:t>
            </a:r>
            <a:r>
              <a:rPr lang="ru-RU" dirty="0"/>
              <a:t> </a:t>
            </a:r>
            <a:r>
              <a:rPr lang="ru-RU" i="1" dirty="0"/>
              <a:t>декартового</a:t>
            </a:r>
            <a:r>
              <a:rPr lang="ru-RU" dirty="0"/>
              <a:t> произведения внешнего запроса</a:t>
            </a:r>
          </a:p>
          <a:p>
            <a:r>
              <a:rPr lang="ru-RU" dirty="0"/>
              <a:t>не содержать ссылок на внешний запрос – тогда они выполняются </a:t>
            </a:r>
            <a:r>
              <a:rPr lang="ru-RU" b="1" i="1" dirty="0"/>
              <a:t>до</a:t>
            </a:r>
            <a:r>
              <a:rPr lang="ru-RU" dirty="0"/>
              <a:t> декартового произведения внешнего запроса</a:t>
            </a:r>
          </a:p>
          <a:p>
            <a:r>
              <a:rPr lang="ru-RU" dirty="0"/>
              <a:t>возвращать как скаляр так и отношение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Следовательно….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2878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D3398F-B6CB-E94F-A38A-8FBAF48A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Операции </a:t>
            </a:r>
            <a:r>
              <a:rPr lang="en-US" dirty="0"/>
              <a:t>IN </a:t>
            </a:r>
            <a:r>
              <a:rPr lang="ru-RU" dirty="0"/>
              <a:t>и </a:t>
            </a:r>
            <a:r>
              <a:rPr lang="en-US" dirty="0"/>
              <a:t>EXISTS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E8701C-221D-A244-BF39-4D23B3B0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Используют вложенные запросы которые возвращают…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en" dirty="0"/>
              <a:t>SELECT * FROM t WHERE EXISTS(SELECT 1 FROM e WHERE </a:t>
            </a:r>
            <a:r>
              <a:rPr lang="en-US" dirty="0"/>
              <a:t>…</a:t>
            </a:r>
            <a:r>
              <a:rPr lang="en" dirty="0"/>
              <a:t>)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/>
              <a:t>SELECT * FROM t WHERE </a:t>
            </a:r>
            <a:r>
              <a:rPr lang="en-US" dirty="0"/>
              <a:t>column IN </a:t>
            </a:r>
            <a:r>
              <a:rPr lang="en" dirty="0"/>
              <a:t>(SELECT col FROM e </a:t>
            </a:r>
            <a:r>
              <a:rPr lang="ru-RU" dirty="0"/>
              <a:t>…</a:t>
            </a:r>
            <a:r>
              <a:rPr lang="en" dirty="0"/>
              <a:t>)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ru-RU" dirty="0"/>
              <a:t>Как заменить </a:t>
            </a:r>
            <a:r>
              <a:rPr lang="en-US" dirty="0"/>
              <a:t>IN </a:t>
            </a:r>
            <a:r>
              <a:rPr lang="ru-RU" dirty="0"/>
              <a:t>на </a:t>
            </a:r>
            <a:r>
              <a:rPr lang="en-US" dirty="0"/>
              <a:t>EXISTS</a:t>
            </a:r>
            <a:r>
              <a:rPr lang="ru-RU" dirty="0"/>
              <a:t>?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2465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DDF82-DCDA-FF46-944D-01220844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Зачем вложенные запросы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E69A5B-564E-7F47-84EE-490C42463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4974"/>
            <a:ext cx="10515600" cy="5234609"/>
          </a:xfrm>
        </p:spPr>
        <p:txBody>
          <a:bodyPr>
            <a:normAutofit/>
          </a:bodyPr>
          <a:lstStyle/>
          <a:p>
            <a:r>
              <a:rPr lang="ru-RU" dirty="0"/>
              <a:t>Они нужны в </a:t>
            </a:r>
            <a:r>
              <a:rPr lang="en-US" dirty="0"/>
              <a:t>IN </a:t>
            </a:r>
            <a:r>
              <a:rPr lang="ru-RU" dirty="0"/>
              <a:t>и </a:t>
            </a:r>
            <a:r>
              <a:rPr lang="en-US" dirty="0"/>
              <a:t>EXISTS</a:t>
            </a:r>
          </a:p>
          <a:p>
            <a:r>
              <a:rPr lang="ru-RU" dirty="0"/>
              <a:t>Иногда упрощают понимание</a:t>
            </a:r>
          </a:p>
          <a:p>
            <a:r>
              <a:rPr lang="ru-RU" dirty="0"/>
              <a:t>При агрегировании в </a:t>
            </a:r>
            <a:r>
              <a:rPr lang="en-US" dirty="0"/>
              <a:t>where </a:t>
            </a:r>
            <a:r>
              <a:rPr lang="ru-RU" dirty="0"/>
              <a:t>или для отдельных колонок</a:t>
            </a:r>
            <a:r>
              <a:rPr lang="en-US" dirty="0"/>
              <a:t> </a:t>
            </a:r>
            <a:r>
              <a:rPr lang="ru-RU" dirty="0"/>
              <a:t>в </a:t>
            </a:r>
            <a:r>
              <a:rPr lang="en-US" dirty="0"/>
              <a:t>select...</a:t>
            </a:r>
          </a:p>
          <a:p>
            <a:pPr marL="0" indent="0">
              <a:buNone/>
            </a:pPr>
            <a:r>
              <a:rPr lang="en-US" dirty="0"/>
              <a:t>SELECT * FROM d WHERE v &lt; (SELECT sum(u) FROM b WHERE </a:t>
            </a:r>
            <a:r>
              <a:rPr lang="en-US" dirty="0" err="1"/>
              <a:t>b.k</a:t>
            </a:r>
            <a:r>
              <a:rPr lang="en-US" dirty="0"/>
              <a:t> = </a:t>
            </a:r>
            <a:r>
              <a:rPr lang="en-US" dirty="0" err="1"/>
              <a:t>d.k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Но вот так не надо:</a:t>
            </a: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ru-RU" dirty="0"/>
              <a:t>с</a:t>
            </a:r>
            <a:r>
              <a:rPr lang="en-US" dirty="0"/>
              <a:t>.id, (SELECT a FROM b WHERE b.key1=c.key1) FROM c</a:t>
            </a:r>
          </a:p>
          <a:p>
            <a:pPr marL="0" indent="0">
              <a:buNone/>
            </a:pPr>
            <a:r>
              <a:rPr lang="ru-RU" dirty="0"/>
              <a:t>Нужно плоско:</a:t>
            </a: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/>
              <a:t>c.id</a:t>
            </a:r>
            <a:r>
              <a:rPr lang="ru-RU" dirty="0"/>
              <a:t>, </a:t>
            </a:r>
            <a:r>
              <a:rPr lang="en-US" dirty="0" err="1"/>
              <a:t>b.a</a:t>
            </a:r>
            <a:r>
              <a:rPr lang="en-US" dirty="0"/>
              <a:t> FROM c JOIN b ON c.b_key1 = b.key1</a:t>
            </a:r>
          </a:p>
          <a:p>
            <a:pPr marL="0" indent="0">
              <a:buNone/>
            </a:pPr>
            <a:r>
              <a:rPr lang="ru-RU" dirty="0"/>
              <a:t>Но тут возможно ошибка. Какая?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72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75B36F-8E0F-4E4E-860B-CFB8FC22E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ORDER BY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FA33F-7B44-3448-AFBC-42187DD12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en-US" dirty="0"/>
              <a:t>		…</a:t>
            </a:r>
          </a:p>
          <a:p>
            <a:pPr marL="0" indent="0">
              <a:buNone/>
            </a:pPr>
            <a:r>
              <a:rPr lang="en-US" dirty="0"/>
              <a:t>FROM</a:t>
            </a:r>
          </a:p>
          <a:p>
            <a:pPr marL="0" indent="0">
              <a:buNone/>
            </a:pPr>
            <a:r>
              <a:rPr lang="en-US" dirty="0"/>
              <a:t>		…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/>
              <a:t>		….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LIMIT &lt;n&gt;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ORDER BY </a:t>
            </a:r>
            <a:r>
              <a:rPr lang="ru-RU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У вложенных запросов </a:t>
            </a:r>
            <a:r>
              <a:rPr lang="en-US" dirty="0"/>
              <a:t>ORDER BY </a:t>
            </a:r>
            <a:r>
              <a:rPr lang="ru-RU" dirty="0"/>
              <a:t> имеет смысл только если указан….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3898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E9E3A-AABD-F04D-81A3-0B253666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Оно нам надо?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B9E00A-339F-6B40-B9DA-F9C0FFBEE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Давайте посмотрим </a:t>
            </a:r>
            <a:r>
              <a:rPr lang="en-US" dirty="0" err="1"/>
              <a:t>hh</a:t>
            </a:r>
            <a:endParaRPr lang="en-US" dirty="0"/>
          </a:p>
          <a:p>
            <a:r>
              <a:rPr lang="ru-RU" dirty="0"/>
              <a:t>Должен ли </a:t>
            </a:r>
            <a:r>
              <a:rPr lang="en-US" dirty="0"/>
              <a:t>Data Scientist </a:t>
            </a:r>
            <a:r>
              <a:rPr lang="ru-RU" dirty="0"/>
              <a:t>видеть</a:t>
            </a:r>
            <a:r>
              <a:rPr lang="en-US" dirty="0"/>
              <a:t> </a:t>
            </a:r>
            <a:r>
              <a:rPr lang="ru-RU" dirty="0"/>
              <a:t>базу?</a:t>
            </a:r>
          </a:p>
          <a:p>
            <a:r>
              <a:rPr lang="ru-RU" dirty="0"/>
              <a:t>Что мы будем делать в будущем?</a:t>
            </a:r>
          </a:p>
        </p:txBody>
      </p:sp>
    </p:spTree>
    <p:extLst>
      <p:ext uri="{BB962C8B-B14F-4D97-AF65-F5344CB8AC3E}">
        <p14:creationId xmlns:p14="http://schemas.microsoft.com/office/powerpoint/2010/main" val="5971693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F2A2C-B09F-8B49-B2C8-31C116B5A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DISTINCT </a:t>
            </a:r>
            <a:r>
              <a:rPr lang="ru-RU" dirty="0"/>
              <a:t>и сочетание запросов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83C83B-F900-534A-AC6D-C71F7340A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SELECT DISTINCT </a:t>
            </a:r>
            <a:r>
              <a:rPr lang="en-US" dirty="0" err="1"/>
              <a:t>a,b,c</a:t>
            </a:r>
            <a:r>
              <a:rPr lang="en-US" dirty="0"/>
              <a:t> FROM….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UNION [ALL]</a:t>
            </a:r>
          </a:p>
          <a:p>
            <a:pPr marL="0" indent="0">
              <a:buNone/>
            </a:pPr>
            <a:r>
              <a:rPr lang="en-US" dirty="0"/>
              <a:t>SELECT</a:t>
            </a:r>
          </a:p>
          <a:p>
            <a:pPr marL="0" indent="0">
              <a:buNone/>
            </a:pPr>
            <a:r>
              <a:rPr lang="ru-RU" dirty="0"/>
              <a:t>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ORDER BY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i="1" dirty="0"/>
              <a:t>запрос1</a:t>
            </a:r>
            <a:r>
              <a:rPr lang="ru-RU" dirty="0"/>
              <a:t> </a:t>
            </a:r>
            <a:r>
              <a:rPr lang="en" dirty="0"/>
              <a:t>INTERSECT [ALL] </a:t>
            </a:r>
            <a:r>
              <a:rPr lang="ru-RU" i="1" dirty="0"/>
              <a:t>запрос2</a:t>
            </a:r>
            <a:r>
              <a:rPr lang="ru-RU" dirty="0"/>
              <a:t>  - пересечение</a:t>
            </a:r>
          </a:p>
          <a:p>
            <a:pPr marL="0" indent="0">
              <a:buNone/>
            </a:pPr>
            <a:r>
              <a:rPr lang="ru-RU" i="1" dirty="0"/>
              <a:t>запрос1</a:t>
            </a:r>
            <a:r>
              <a:rPr lang="ru-RU" dirty="0"/>
              <a:t> </a:t>
            </a:r>
            <a:r>
              <a:rPr lang="en" dirty="0"/>
              <a:t>EXCEPT [ALL] </a:t>
            </a:r>
            <a:r>
              <a:rPr lang="ru-RU" i="1" dirty="0"/>
              <a:t>запрос2 </a:t>
            </a:r>
            <a:r>
              <a:rPr lang="ru-RU" dirty="0"/>
              <a:t>- разность</a:t>
            </a:r>
          </a:p>
        </p:txBody>
      </p:sp>
    </p:spTree>
    <p:extLst>
      <p:ext uri="{BB962C8B-B14F-4D97-AF65-F5344CB8AC3E}">
        <p14:creationId xmlns:p14="http://schemas.microsoft.com/office/powerpoint/2010/main" val="1589373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46A1E2C-F5BF-234F-B087-A6065623F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254463"/>
            <a:ext cx="3932237" cy="531812"/>
          </a:xfrm>
        </p:spPr>
        <p:txBody>
          <a:bodyPr/>
          <a:lstStyle/>
          <a:p>
            <a:r>
              <a:rPr lang="ru-RU" dirty="0"/>
              <a:t>Схема БД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009C5E-241E-944E-8EE8-F92916CFDE9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8752" r="-5927"/>
          <a:stretch/>
        </p:blipFill>
        <p:spPr>
          <a:xfrm>
            <a:off x="5820937" y="0"/>
            <a:ext cx="6371064" cy="6811039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BC0A7FF3-4766-EC4A-8A4F-723D42B7F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3024" y="786275"/>
            <a:ext cx="5872976" cy="5817262"/>
          </a:xfrm>
        </p:spPr>
        <p:txBody>
          <a:bodyPr>
            <a:normAutofit/>
          </a:bodyPr>
          <a:lstStyle/>
          <a:p>
            <a:r>
              <a:rPr lang="ru-RU" dirty="0"/>
              <a:t>У фирмы есть склады (</a:t>
            </a:r>
            <a:r>
              <a:rPr lang="en-US" dirty="0"/>
              <a:t>storages</a:t>
            </a:r>
            <a:r>
              <a:rPr lang="ru-RU" dirty="0"/>
              <a:t>). Товар на эти склады поставляют поставщики и покупают покупатели, все они </a:t>
            </a:r>
            <a:r>
              <a:rPr lang="ru-RU" dirty="0" err="1"/>
              <a:t>нзываются</a:t>
            </a:r>
            <a:r>
              <a:rPr lang="ru-RU" dirty="0"/>
              <a:t> клиентами фирмы (</a:t>
            </a:r>
            <a:r>
              <a:rPr lang="en-US" dirty="0"/>
              <a:t>clients)</a:t>
            </a:r>
            <a:r>
              <a:rPr lang="ru-RU" dirty="0"/>
              <a:t>. Клиенты относятся к разным </a:t>
            </a:r>
            <a:r>
              <a:rPr lang="ru-RU" dirty="0" err="1"/>
              <a:t>горадам</a:t>
            </a:r>
            <a:r>
              <a:rPr lang="ru-RU" dirty="0"/>
              <a:t> (</a:t>
            </a:r>
            <a:r>
              <a:rPr lang="en-US" dirty="0"/>
              <a:t>city</a:t>
            </a:r>
            <a:r>
              <a:rPr lang="ru-RU" dirty="0"/>
              <a:t>). Каждый город принадлежит к некоторой области (</a:t>
            </a:r>
            <a:r>
              <a:rPr lang="en-US" dirty="0"/>
              <a:t>region</a:t>
            </a:r>
            <a:r>
              <a:rPr lang="ru-RU" dirty="0"/>
              <a:t>).</a:t>
            </a:r>
          </a:p>
          <a:p>
            <a:r>
              <a:rPr lang="ru-RU" dirty="0"/>
              <a:t>Поставка товара на определённый склад от определенного клиента регистрируется в таблице </a:t>
            </a:r>
            <a:r>
              <a:rPr lang="en-US" dirty="0"/>
              <a:t>income</a:t>
            </a:r>
            <a:r>
              <a:rPr lang="ru-RU" dirty="0"/>
              <a:t>. Поставка состоит из  строк(</a:t>
            </a:r>
            <a:r>
              <a:rPr lang="en-US" dirty="0" err="1"/>
              <a:t>incgoods</a:t>
            </a:r>
            <a:r>
              <a:rPr lang="ru-RU" dirty="0"/>
              <a:t>). При этом </a:t>
            </a:r>
            <a:r>
              <a:rPr lang="en-US" dirty="0" err="1"/>
              <a:t>income.id</a:t>
            </a:r>
            <a:r>
              <a:rPr lang="en-US" dirty="0"/>
              <a:t> = </a:t>
            </a:r>
            <a:r>
              <a:rPr lang="en-US" dirty="0" err="1"/>
              <a:t>incgoods.id</a:t>
            </a:r>
            <a:r>
              <a:rPr lang="en-US" dirty="0"/>
              <a:t>, </a:t>
            </a:r>
            <a:r>
              <a:rPr lang="ru-RU" dirty="0"/>
              <a:t>а </a:t>
            </a:r>
            <a:r>
              <a:rPr lang="en-US" dirty="0" err="1"/>
              <a:t>incgoods.subid</a:t>
            </a:r>
            <a:r>
              <a:rPr lang="en-US" dirty="0"/>
              <a:t> – </a:t>
            </a:r>
            <a:r>
              <a:rPr lang="ru-RU" dirty="0"/>
              <a:t>это номер строки в данной поставке. В строке указывается товар(</a:t>
            </a:r>
            <a:r>
              <a:rPr lang="en-US" dirty="0"/>
              <a:t>goods</a:t>
            </a:r>
            <a:r>
              <a:rPr lang="ru-RU" dirty="0"/>
              <a:t>), количество (</a:t>
            </a:r>
            <a:r>
              <a:rPr lang="en-US" dirty="0"/>
              <a:t>volume) </a:t>
            </a:r>
            <a:r>
              <a:rPr lang="ru-RU" dirty="0"/>
              <a:t>и цена (</a:t>
            </a:r>
            <a:r>
              <a:rPr lang="en-US" dirty="0"/>
              <a:t>price</a:t>
            </a:r>
            <a:r>
              <a:rPr lang="ru-RU" dirty="0"/>
              <a:t>). </a:t>
            </a:r>
          </a:p>
          <a:p>
            <a:r>
              <a:rPr lang="ru-RU" dirty="0"/>
              <a:t>Товары хранятся в таблице </a:t>
            </a:r>
            <a:r>
              <a:rPr lang="en-US" dirty="0"/>
              <a:t>goods</a:t>
            </a:r>
            <a:r>
              <a:rPr lang="ru-RU" dirty="0"/>
              <a:t>, для них указываются размеры и вес. Товары сгруппированы в группы(</a:t>
            </a:r>
            <a:r>
              <a:rPr lang="en-US" dirty="0" err="1"/>
              <a:t>goods_groups</a:t>
            </a:r>
            <a:r>
              <a:rPr lang="ru-RU" dirty="0"/>
              <a:t>). Группы товаров организованы в иерархическое дерево.</a:t>
            </a:r>
          </a:p>
          <a:p>
            <a:r>
              <a:rPr lang="ru-RU" dirty="0"/>
              <a:t>Корпорация должна расплатиться за товар, который она получила по поставке от клиента. Деньги клиенту перечисляются либо через банк (</a:t>
            </a:r>
            <a:r>
              <a:rPr lang="en-US" dirty="0" err="1"/>
              <a:t>bank_recept</a:t>
            </a:r>
            <a:r>
              <a:rPr lang="ru-RU" dirty="0"/>
              <a:t>), либо платятся через кассу (</a:t>
            </a:r>
            <a:r>
              <a:rPr lang="en-US" dirty="0" err="1"/>
              <a:t>cassa_recept</a:t>
            </a:r>
            <a:r>
              <a:rPr lang="ru-RU" dirty="0"/>
              <a:t>).</a:t>
            </a:r>
          </a:p>
          <a:p>
            <a:r>
              <a:rPr lang="ru-RU" dirty="0"/>
              <a:t>Фирма продает товар на складе своим клиентам. Это событие регистрируется как расход со склада (</a:t>
            </a:r>
            <a:r>
              <a:rPr lang="en-US" dirty="0" err="1"/>
              <a:t>recept</a:t>
            </a:r>
            <a:r>
              <a:rPr lang="ru-RU" dirty="0"/>
              <a:t>). Расход состоит их строк (</a:t>
            </a:r>
            <a:r>
              <a:rPr lang="en-US" dirty="0" err="1"/>
              <a:t>recgoods</a:t>
            </a:r>
            <a:r>
              <a:rPr lang="ru-RU" dirty="0"/>
              <a:t>). При этом </a:t>
            </a:r>
            <a:r>
              <a:rPr lang="en-US" dirty="0" err="1"/>
              <a:t>recgoods.id</a:t>
            </a:r>
            <a:r>
              <a:rPr lang="en-US" dirty="0"/>
              <a:t> = </a:t>
            </a:r>
            <a:r>
              <a:rPr lang="en-US" dirty="0" err="1"/>
              <a:t>recept.id</a:t>
            </a:r>
            <a:r>
              <a:rPr lang="en-US" dirty="0"/>
              <a:t>, </a:t>
            </a:r>
            <a:r>
              <a:rPr lang="ru-RU" dirty="0"/>
              <a:t>а </a:t>
            </a:r>
            <a:r>
              <a:rPr lang="en-US" dirty="0" err="1"/>
              <a:t>recgoods.subid</a:t>
            </a:r>
            <a:r>
              <a:rPr lang="en-US" dirty="0"/>
              <a:t> – </a:t>
            </a:r>
            <a:r>
              <a:rPr lang="ru-RU" dirty="0"/>
              <a:t>это номер строки в данном расходе. В строке указывается товар(</a:t>
            </a:r>
            <a:r>
              <a:rPr lang="en-US" dirty="0"/>
              <a:t>goods</a:t>
            </a:r>
            <a:r>
              <a:rPr lang="ru-RU" dirty="0"/>
              <a:t>), количество (</a:t>
            </a:r>
            <a:r>
              <a:rPr lang="en-US" dirty="0"/>
              <a:t>volume) </a:t>
            </a:r>
            <a:r>
              <a:rPr lang="ru-RU" dirty="0"/>
              <a:t>и цена (</a:t>
            </a:r>
            <a:r>
              <a:rPr lang="en-US" dirty="0"/>
              <a:t>price</a:t>
            </a:r>
            <a:r>
              <a:rPr lang="ru-RU" dirty="0"/>
              <a:t>).</a:t>
            </a:r>
          </a:p>
          <a:p>
            <a:r>
              <a:rPr lang="ru-RU" dirty="0"/>
              <a:t>Клиенты расплачиваются за купленный товар. Деньги поступает либо через банк (</a:t>
            </a:r>
            <a:r>
              <a:rPr lang="en-US" dirty="0" err="1"/>
              <a:t>bank_income</a:t>
            </a:r>
            <a:r>
              <a:rPr lang="en-US" dirty="0"/>
              <a:t>)</a:t>
            </a:r>
            <a:r>
              <a:rPr lang="ru-RU" dirty="0"/>
              <a:t>, либо в кассу (</a:t>
            </a:r>
            <a:r>
              <a:rPr lang="en-US" dirty="0" err="1"/>
              <a:t>cassa_income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92343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CE0D788-FBC2-4643-9D41-020DDEBE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напишем запросы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14CF9A2-303D-7747-A570-36AC24CA0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Покупки: Город, Дата, Номер документа, Название группы товара, Название товара, Объем. Выборка за второй квартал 2020 года, Объемом более 10 м3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Продажи: Адрес, Дата, Номер документа, Название склада, Название товара, Вес, Сумма. Выборка за февраль 2020 года по региону Москва, только по товарам по которым были покупки в 2019 году.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Выбрать 10 случайных записей из запроса с продажами.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8237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354AE7-6DC1-C840-912C-0DA0E8C8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Агрегирующие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B08FE2-659D-BC43-9A2D-3BD37DD88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SELECT MAX(f) FROM t;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SELECT MIN(f) FROM 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SUM(f) FROM 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AVG(f) FROM 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COUNT(*) FROM t;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en" dirty="0"/>
              <a:t>SELECT STRING_AGG(s,',') FROM 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В таком виде мы получаем скаляр, а что делать если мы ходим почитать агрегаты по подмножествам записей?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42653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79CCF2-A6AE-F54A-954B-FFB3C3C03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Правильный способ 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69EC3CB4-F01D-AD45-AFF6-33B8F4415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109662"/>
            <a:ext cx="6172200" cy="4629150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0577956F-CFAD-DB48-A977-2D368DA5E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Подмножество обычно определяется набором совпадающих полей</a:t>
            </a:r>
          </a:p>
          <a:p>
            <a:endParaRPr lang="ru-RU" dirty="0"/>
          </a:p>
          <a:p>
            <a:r>
              <a:rPr lang="ru-RU" dirty="0"/>
              <a:t>Выделение подмножеств - это группировка. Как в </a:t>
            </a:r>
            <a:r>
              <a:rPr lang="en-US" dirty="0"/>
              <a:t>Pandas</a:t>
            </a:r>
            <a:r>
              <a:rPr lang="ru-RU" dirty="0"/>
              <a:t>.</a:t>
            </a:r>
          </a:p>
          <a:p>
            <a:r>
              <a:rPr lang="en-US" dirty="0"/>
              <a:t>SELECT 	</a:t>
            </a:r>
          </a:p>
          <a:p>
            <a:r>
              <a:rPr lang="en-US" dirty="0"/>
              <a:t>	key,   </a:t>
            </a:r>
          </a:p>
          <a:p>
            <a:r>
              <a:rPr lang="en-US" dirty="0"/>
              <a:t>	SUM(data)</a:t>
            </a:r>
          </a:p>
          <a:p>
            <a:r>
              <a:rPr lang="en-US" dirty="0"/>
              <a:t>FROM</a:t>
            </a:r>
          </a:p>
          <a:p>
            <a:r>
              <a:rPr lang="en-US" dirty="0"/>
              <a:t>	t</a:t>
            </a:r>
          </a:p>
          <a:p>
            <a:r>
              <a:rPr lang="en-US" dirty="0"/>
              <a:t>GROUP BY</a:t>
            </a:r>
          </a:p>
          <a:p>
            <a:r>
              <a:rPr lang="en-US" dirty="0"/>
              <a:t>	key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84262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FF167E5-9D40-4847-91B9-52CF32F0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Полей и агрегатов может быть много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FC3915-2186-6643-B09B-3C0891CB43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	</a:t>
            </a:r>
            <a:r>
              <a:rPr lang="en-US" dirty="0"/>
              <a:t>key1,</a:t>
            </a:r>
          </a:p>
          <a:p>
            <a:pPr marL="0" indent="0">
              <a:buNone/>
            </a:pPr>
            <a:r>
              <a:rPr lang="en-US" dirty="0"/>
              <a:t>	key2,</a:t>
            </a:r>
          </a:p>
          <a:p>
            <a:pPr marL="0" indent="0">
              <a:buNone/>
            </a:pPr>
            <a:r>
              <a:rPr lang="en-US" dirty="0"/>
              <a:t>	key3,</a:t>
            </a:r>
          </a:p>
          <a:p>
            <a:pPr marL="0" indent="0">
              <a:buNone/>
            </a:pPr>
            <a:r>
              <a:rPr lang="en-US" dirty="0"/>
              <a:t>	SUM(data</a:t>
            </a:r>
            <a:r>
              <a:rPr lang="ru-RU" dirty="0"/>
              <a:t>1</a:t>
            </a:r>
            <a:r>
              <a:rPr lang="en-US" dirty="0"/>
              <a:t>),</a:t>
            </a:r>
          </a:p>
          <a:p>
            <a:pPr marL="0" indent="0">
              <a:buNone/>
            </a:pPr>
            <a:r>
              <a:rPr lang="en-US" dirty="0"/>
              <a:t>	MIN(data2)</a:t>
            </a:r>
          </a:p>
          <a:p>
            <a:pPr marL="0" indent="0">
              <a:buNone/>
            </a:pPr>
            <a:r>
              <a:rPr lang="en-US" dirty="0"/>
              <a:t>FROM</a:t>
            </a:r>
          </a:p>
          <a:p>
            <a:pPr marL="0" indent="0">
              <a:buNone/>
            </a:pPr>
            <a:r>
              <a:rPr lang="en-US" dirty="0"/>
              <a:t>	t</a:t>
            </a:r>
          </a:p>
          <a:p>
            <a:pPr marL="0" indent="0">
              <a:buNone/>
            </a:pPr>
            <a:r>
              <a:rPr lang="en-US" dirty="0"/>
              <a:t>GROUP BY</a:t>
            </a:r>
          </a:p>
          <a:p>
            <a:pPr marL="0" indent="0">
              <a:buNone/>
            </a:pPr>
            <a:r>
              <a:rPr lang="en-US" dirty="0"/>
              <a:t>	key1,</a:t>
            </a:r>
          </a:p>
          <a:p>
            <a:pPr marL="0" indent="0">
              <a:buNone/>
            </a:pPr>
            <a:r>
              <a:rPr lang="en-US" dirty="0"/>
              <a:t>	key2,</a:t>
            </a:r>
          </a:p>
          <a:p>
            <a:pPr marL="0" indent="0">
              <a:buNone/>
            </a:pPr>
            <a:r>
              <a:rPr lang="en-US" dirty="0"/>
              <a:t>	key3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4CADAAF6-E9E3-E940-8AA4-A458E7FED8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Все поля в </a:t>
            </a:r>
            <a:r>
              <a:rPr lang="en-US" dirty="0"/>
              <a:t>select list-</a:t>
            </a:r>
            <a:r>
              <a:rPr lang="ru-RU" dirty="0"/>
              <a:t>е должны быть </a:t>
            </a:r>
            <a:endParaRPr lang="en-US" dirty="0"/>
          </a:p>
          <a:p>
            <a:r>
              <a:rPr lang="ru-RU" dirty="0"/>
              <a:t>либо в </a:t>
            </a:r>
            <a:r>
              <a:rPr lang="en-US" dirty="0"/>
              <a:t>GROUP BY </a:t>
            </a:r>
          </a:p>
          <a:p>
            <a:r>
              <a:rPr lang="ru-RU" dirty="0"/>
              <a:t>либо в агрегирующих функциях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Это правило «хороших» СУБД</a:t>
            </a:r>
          </a:p>
        </p:txBody>
      </p:sp>
    </p:spTree>
    <p:extLst>
      <p:ext uri="{BB962C8B-B14F-4D97-AF65-F5344CB8AC3E}">
        <p14:creationId xmlns:p14="http://schemas.microsoft.com/office/powerpoint/2010/main" val="24860826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C2E04D2-BC7F-AD44-A4F0-29CEF465A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подумаем…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0825312-4D50-3441-86FC-6A69757E0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А можно написать эквивалентный запрос без слов </a:t>
            </a:r>
            <a:r>
              <a:rPr lang="en-US" dirty="0"/>
              <a:t>GROUP BY?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17564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1E9C7-0DE7-3D42-8A57-68A516AF1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Фильтры на агрегаты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8AEAC3-C2EA-C543-83A7-EDD6D9EF9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93124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	</a:t>
            </a:r>
            <a:r>
              <a:rPr lang="en-US" dirty="0"/>
              <a:t>key1,</a:t>
            </a:r>
          </a:p>
          <a:p>
            <a:pPr marL="0" indent="0">
              <a:buNone/>
            </a:pPr>
            <a:r>
              <a:rPr lang="en-US" dirty="0"/>
              <a:t>	key2,</a:t>
            </a:r>
          </a:p>
          <a:p>
            <a:pPr marL="0" indent="0">
              <a:buNone/>
            </a:pPr>
            <a:r>
              <a:rPr lang="en-US" dirty="0"/>
              <a:t>	key3,</a:t>
            </a:r>
          </a:p>
          <a:p>
            <a:pPr marL="0" indent="0">
              <a:buNone/>
            </a:pPr>
            <a:r>
              <a:rPr lang="en-US" dirty="0"/>
              <a:t>	SUM(data</a:t>
            </a:r>
            <a:r>
              <a:rPr lang="ru-RU" dirty="0"/>
              <a:t>1</a:t>
            </a:r>
            <a:r>
              <a:rPr lang="en-US" dirty="0"/>
              <a:t>),</a:t>
            </a:r>
          </a:p>
          <a:p>
            <a:pPr marL="0" indent="0">
              <a:buNone/>
            </a:pPr>
            <a:r>
              <a:rPr lang="en-US" dirty="0"/>
              <a:t>	MIN(data2)</a:t>
            </a:r>
          </a:p>
          <a:p>
            <a:pPr marL="0" indent="0">
              <a:buNone/>
            </a:pPr>
            <a:r>
              <a:rPr lang="en-US" dirty="0"/>
              <a:t>FROM</a:t>
            </a:r>
          </a:p>
          <a:p>
            <a:pPr marL="0" indent="0">
              <a:buNone/>
            </a:pPr>
            <a:r>
              <a:rPr lang="en-US" dirty="0"/>
              <a:t>	t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/>
              <a:t>	 key2 &gt; 100 ….</a:t>
            </a:r>
          </a:p>
          <a:p>
            <a:pPr marL="0" indent="0">
              <a:buNone/>
            </a:pPr>
            <a:r>
              <a:rPr lang="en-US" dirty="0"/>
              <a:t>GROUP BY</a:t>
            </a:r>
          </a:p>
          <a:p>
            <a:pPr marL="0" indent="0">
              <a:buNone/>
            </a:pPr>
            <a:r>
              <a:rPr lang="en-US" dirty="0"/>
              <a:t>	key1,</a:t>
            </a:r>
          </a:p>
          <a:p>
            <a:pPr marL="0" indent="0">
              <a:buNone/>
            </a:pPr>
            <a:r>
              <a:rPr lang="en-US" dirty="0"/>
              <a:t>	key2,</a:t>
            </a:r>
          </a:p>
          <a:p>
            <a:pPr marL="0" indent="0">
              <a:buNone/>
            </a:pPr>
            <a:r>
              <a:rPr lang="en-US" dirty="0"/>
              <a:t>	key3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HAVING</a:t>
            </a:r>
          </a:p>
          <a:p>
            <a:pPr marL="0" indent="0">
              <a:buNone/>
            </a:pPr>
            <a:r>
              <a:rPr lang="en-US" dirty="0"/>
              <a:t>	SUM(data</a:t>
            </a:r>
            <a:r>
              <a:rPr lang="ru-RU" dirty="0"/>
              <a:t>1</a:t>
            </a:r>
            <a:r>
              <a:rPr lang="en-US" dirty="0"/>
              <a:t>) &gt; 10 AND</a:t>
            </a:r>
          </a:p>
          <a:p>
            <a:pPr marL="0" indent="0">
              <a:buNone/>
            </a:pPr>
            <a:r>
              <a:rPr lang="en-US" dirty="0"/>
              <a:t>	MAX(data3) &lt; 13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FBD2A72-2FCB-E64F-BDAE-110008876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HAVING </a:t>
            </a:r>
            <a:r>
              <a:rPr lang="ru-RU" dirty="0"/>
              <a:t>будет запущен после группировки и всех вычислений агрегатов.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Ниже только ….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53758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2594D3-45AD-244F-AFCD-46B638F83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A14FA-DB61-F149-A32A-442BD8033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SELECT COUNT(*) FROM t;  -- </a:t>
            </a:r>
            <a:r>
              <a:rPr lang="ru-RU" dirty="0"/>
              <a:t>число строк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COUNT(name) FROM t;  -- </a:t>
            </a:r>
            <a:r>
              <a:rPr lang="ru-RU" dirty="0"/>
              <a:t>число строк, где </a:t>
            </a:r>
            <a:r>
              <a:rPr lang="en-US" dirty="0"/>
              <a:t>name </a:t>
            </a:r>
            <a:r>
              <a:rPr lang="ru-RU" dirty="0"/>
              <a:t>не </a:t>
            </a:r>
            <a:r>
              <a:rPr lang="en-US" dirty="0"/>
              <a:t>NULL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COUNT(DISTINCT name) FROM t;  -- </a:t>
            </a:r>
            <a:r>
              <a:rPr lang="ru-RU" dirty="0"/>
              <a:t>число уникальных значений </a:t>
            </a:r>
            <a:r>
              <a:rPr lang="en-US" dirty="0"/>
              <a:t>name</a:t>
            </a:r>
            <a:r>
              <a:rPr lang="ru-RU" dirty="0"/>
              <a:t> (без значения </a:t>
            </a:r>
            <a:r>
              <a:rPr lang="en-US" dirty="0"/>
              <a:t>NULL)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COUNT(name) FROM t </a:t>
            </a:r>
            <a:r>
              <a:rPr lang="ru-RU" dirty="0"/>
              <a:t>аналогично</a:t>
            </a:r>
          </a:p>
          <a:p>
            <a:pPr marL="0" indent="0">
              <a:buNone/>
            </a:pPr>
            <a:r>
              <a:rPr lang="en-US" dirty="0"/>
              <a:t>SELECT COUNT(*) FROM t WHERE name IS NOT NULL </a:t>
            </a:r>
          </a:p>
          <a:p>
            <a:pPr marL="0" indent="0">
              <a:buNone/>
            </a:pPr>
            <a:r>
              <a:rPr lang="en-US" dirty="0"/>
              <a:t>C</a:t>
            </a:r>
            <a:r>
              <a:rPr lang="ru-RU" dirty="0"/>
              <a:t>равнение с </a:t>
            </a:r>
            <a:r>
              <a:rPr lang="en-US" dirty="0"/>
              <a:t>NULL – </a:t>
            </a:r>
            <a:r>
              <a:rPr lang="ru-RU" dirty="0"/>
              <a:t>это </a:t>
            </a:r>
            <a:r>
              <a:rPr lang="en-US" dirty="0"/>
              <a:t>NULL</a:t>
            </a:r>
            <a:r>
              <a:rPr lang="ru-RU" dirty="0"/>
              <a:t>, а </a:t>
            </a:r>
            <a:r>
              <a:rPr lang="en-US" dirty="0"/>
              <a:t>WHERE</a:t>
            </a:r>
            <a:r>
              <a:rPr lang="ru-RU" dirty="0"/>
              <a:t> </a:t>
            </a:r>
            <a:r>
              <a:rPr lang="en-US" dirty="0"/>
              <a:t>NULL – </a:t>
            </a:r>
            <a:r>
              <a:rPr lang="ru-RU" dirty="0"/>
              <a:t>это ложь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06568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BF2F98-9405-AC49-A978-2866321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8B92E2-7D19-F741-B111-A494C589C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INSERT INTO t (f1,f2,f3) VALUES(1, 2, 3), (4, 5, 6)</a:t>
            </a:r>
          </a:p>
          <a:p>
            <a:pPr marL="0" indent="0">
              <a:buNone/>
            </a:pPr>
            <a:r>
              <a:rPr lang="ru-RU" dirty="0"/>
              <a:t>или</a:t>
            </a:r>
          </a:p>
          <a:p>
            <a:pPr marL="0" indent="0">
              <a:buNone/>
            </a:pPr>
            <a:r>
              <a:rPr lang="en-US" dirty="0"/>
              <a:t>INSERT INTO t (f1,f2,f3)</a:t>
            </a:r>
            <a:r>
              <a:rPr lang="ru-RU" dirty="0"/>
              <a:t> </a:t>
            </a:r>
            <a:r>
              <a:rPr lang="en-US" dirty="0"/>
              <a:t>SELECT 1, 2, 3 UNION SELECT 1, 2,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" dirty="0"/>
              <a:t>INSERT INTO test1 (b, r) VALUES (9,5) RETURNING * ;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 id   | r | b 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-------+---+---</a:t>
            </a:r>
          </a:p>
          <a:p>
            <a:pPr marL="0" indent="0">
              <a:buNone/>
            </a:pPr>
            <a:r>
              <a:rPr lang="en" dirty="0">
                <a:latin typeface="Courier" pitchFamily="2" charset="0"/>
              </a:rPr>
              <a:t> 10001 | 5 | 9</a:t>
            </a:r>
          </a:p>
        </p:txBody>
      </p:sp>
    </p:spTree>
    <p:extLst>
      <p:ext uri="{BB962C8B-B14F-4D97-AF65-F5344CB8AC3E}">
        <p14:creationId xmlns:p14="http://schemas.microsoft.com/office/powerpoint/2010/main" val="305387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671A9-EDEE-E742-8511-7C759D3C0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3497D7-60AC-7645-8733-75A5C88CE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Работа с БД – ключевой/базовый навык в Вашей будущей профессии</a:t>
            </a:r>
          </a:p>
        </p:txBody>
      </p:sp>
    </p:spTree>
    <p:extLst>
      <p:ext uri="{BB962C8B-B14F-4D97-AF65-F5344CB8AC3E}">
        <p14:creationId xmlns:p14="http://schemas.microsoft.com/office/powerpoint/2010/main" val="20944730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BCCB2E-CFBB-3745-BA34-3924DF0C9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18D07B-7ACC-4145-812C-0ECC91739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/>
              <a:t>WITH </a:t>
            </a:r>
            <a:r>
              <a:rPr lang="en" dirty="0" err="1"/>
              <a:t>tt</a:t>
            </a:r>
            <a:r>
              <a:rPr lang="en" dirty="0"/>
              <a:t> AS (INSERT INTO t1(v1,v2) VALUES (9, 5) RETURNING v3, v4)  </a:t>
            </a:r>
          </a:p>
          <a:p>
            <a:pPr marL="0" indent="0">
              <a:buNone/>
            </a:pPr>
            <a:r>
              <a:rPr lang="en" dirty="0"/>
              <a:t>INSERT INTO t2(f1, f2) SELECT v3, v4 FROM </a:t>
            </a:r>
            <a:r>
              <a:rPr lang="en" dirty="0" err="1"/>
              <a:t>tt</a:t>
            </a:r>
            <a:r>
              <a:rPr lang="en" dirty="0"/>
              <a:t>;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27376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28EE3E-3174-464B-9633-5EE395FB5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2CFBCA-FF16-0540-8A88-EA6BAAC69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027"/>
            <a:ext cx="10515600" cy="522690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UPDATE</a:t>
            </a:r>
          </a:p>
          <a:p>
            <a:pPr marL="0" indent="0">
              <a:buNone/>
            </a:pPr>
            <a:r>
              <a:rPr lang="en-US" dirty="0"/>
              <a:t>	t &lt;alias&gt;</a:t>
            </a:r>
          </a:p>
          <a:p>
            <a:pPr marL="0" indent="0">
              <a:buNone/>
            </a:pPr>
            <a:r>
              <a:rPr lang="en-US" dirty="0"/>
              <a:t>SET</a:t>
            </a:r>
          </a:p>
          <a:p>
            <a:pPr marL="0" indent="0">
              <a:buNone/>
            </a:pPr>
            <a:r>
              <a:rPr lang="en-US" dirty="0"/>
              <a:t>	f = &lt;</a:t>
            </a:r>
            <a:r>
              <a:rPr lang="ru-RU" dirty="0"/>
              <a:t>все что допустимо после слова </a:t>
            </a:r>
            <a:r>
              <a:rPr lang="en-US" dirty="0"/>
              <a:t>select&gt;</a:t>
            </a:r>
          </a:p>
          <a:p>
            <a:pPr marL="0" indent="0">
              <a:buNone/>
            </a:pPr>
            <a:r>
              <a:rPr lang="en-US" dirty="0"/>
              <a:t>FROM</a:t>
            </a:r>
          </a:p>
          <a:p>
            <a:pPr marL="0" indent="0">
              <a:buNone/>
            </a:pPr>
            <a:r>
              <a:rPr lang="en-US" dirty="0"/>
              <a:t>	…</a:t>
            </a:r>
          </a:p>
          <a:p>
            <a:pPr marL="0" indent="0">
              <a:buNone/>
            </a:pPr>
            <a:r>
              <a:rPr lang="en-US" dirty="0"/>
              <a:t>WHERE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	…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Думайте о выполнении </a:t>
            </a:r>
            <a:r>
              <a:rPr lang="en-US" dirty="0"/>
              <a:t>UPDATE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как о </a:t>
            </a:r>
            <a:r>
              <a:rPr lang="en-US" dirty="0"/>
              <a:t>SELECT</a:t>
            </a:r>
            <a:r>
              <a:rPr lang="ru-RU" dirty="0"/>
              <a:t>. </a:t>
            </a:r>
          </a:p>
          <a:p>
            <a:pPr marL="0" indent="0">
              <a:buNone/>
            </a:pPr>
            <a:r>
              <a:rPr lang="en-US" dirty="0"/>
              <a:t>UPDATE – </a:t>
            </a:r>
            <a:r>
              <a:rPr lang="ru-RU" dirty="0"/>
              <a:t>это </a:t>
            </a:r>
            <a:r>
              <a:rPr lang="en-US" dirty="0"/>
              <a:t>SELECT </a:t>
            </a:r>
            <a:r>
              <a:rPr lang="ru-RU" dirty="0"/>
              <a:t>на последнем шаге которого выполнится </a:t>
            </a:r>
            <a:r>
              <a:rPr lang="en-US" dirty="0"/>
              <a:t>set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Можно указать </a:t>
            </a:r>
            <a:r>
              <a:rPr lang="en" dirty="0"/>
              <a:t>RETURNING</a:t>
            </a:r>
            <a:r>
              <a:rPr lang="ru-RU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0880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237CE-DEB9-E54A-BE67-E17E50F58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FE9200-8EB2-874E-A3A2-103B4516B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Давайте создадим и заполним таблицу по поставкам в разрезе дней и складов: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Дата, Склад, Сумма руб., Объем м3, Число разных товаров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Давайте заведем у Склада поле Признак активности.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Написать запрос, который установит Признак = 1, если со склада были продажи более чем на 10000 руб. за последний месяц.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2537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3748A1-2CC5-8D4D-9EF6-3E4D19E08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143F4C-C494-474F-8D7B-1072A0930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DELETE FROM t </a:t>
            </a:r>
          </a:p>
          <a:p>
            <a:pPr marL="0" indent="0">
              <a:buNone/>
            </a:pPr>
            <a:r>
              <a:rPr lang="en" dirty="0"/>
              <a:t>USING </a:t>
            </a:r>
          </a:p>
          <a:p>
            <a:pPr marL="0" indent="0">
              <a:buNone/>
            </a:pPr>
            <a:r>
              <a:rPr lang="en" dirty="0"/>
              <a:t>	…</a:t>
            </a:r>
          </a:p>
          <a:p>
            <a:pPr marL="0" indent="0">
              <a:buNone/>
            </a:pPr>
            <a:r>
              <a:rPr lang="en" dirty="0"/>
              <a:t>WHERE</a:t>
            </a:r>
          </a:p>
          <a:p>
            <a:pPr marL="0" indent="0">
              <a:buNone/>
            </a:pPr>
            <a:r>
              <a:rPr lang="en" dirty="0"/>
              <a:t>	…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/>
              <a:t>DELETE FROM films USING producers WHERE </a:t>
            </a:r>
            <a:r>
              <a:rPr lang="en" dirty="0" err="1"/>
              <a:t>producer_id</a:t>
            </a:r>
            <a:r>
              <a:rPr lang="en" dirty="0"/>
              <a:t> = </a:t>
            </a:r>
            <a:r>
              <a:rPr lang="en" dirty="0" err="1"/>
              <a:t>producers.id</a:t>
            </a:r>
            <a:r>
              <a:rPr lang="en" dirty="0"/>
              <a:t> AND </a:t>
            </a:r>
            <a:r>
              <a:rPr lang="en" dirty="0" err="1"/>
              <a:t>producers.name</a:t>
            </a:r>
            <a:r>
              <a:rPr lang="en" dirty="0"/>
              <a:t> = 'foo';</a:t>
            </a:r>
            <a:endParaRPr lang="ru-RU" dirty="0"/>
          </a:p>
          <a:p>
            <a:pPr marL="0" indent="0">
              <a:buNone/>
            </a:pPr>
            <a:r>
              <a:rPr lang="en" dirty="0"/>
              <a:t>DELETE FROM films WHERE </a:t>
            </a:r>
            <a:r>
              <a:rPr lang="en" dirty="0" err="1"/>
              <a:t>producer_id</a:t>
            </a:r>
            <a:r>
              <a:rPr lang="en"/>
              <a:t> IN (SELECT id FROM producers WHERE name = 'foo');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76325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ACEC93-584F-6744-9EAE-670AEFD9F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4BD2CC-F21D-F34E-AF3C-CF10E01C1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Давайте удалим из таблицы товаров все товары по которым не было продаж и поставок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64523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77954F-C9A8-2149-B52D-C2106E36F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Прогноз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9E2603-6717-4F46-BF18-59436BBBA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Вернуть из БД данные для получения прогноза продаж на дату по товару в штуках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62045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735C1-1392-C748-8A6A-C7B1C1177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Дз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C9A09A-E4BB-FB4D-AD7C-64E8A7E6C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Посчитать остатки на складах по всем дням периода с 1 марта 2020 года по 14 марта 2020 года</a:t>
            </a:r>
          </a:p>
          <a:p>
            <a:pPr marL="0" indent="0">
              <a:buNone/>
            </a:pPr>
            <a:r>
              <a:rPr lang="ru-RU" dirty="0"/>
              <a:t>Колонки</a:t>
            </a:r>
          </a:p>
          <a:p>
            <a:r>
              <a:rPr lang="ru-RU" dirty="0"/>
              <a:t>Дата</a:t>
            </a:r>
          </a:p>
          <a:p>
            <a:r>
              <a:rPr lang="ru-RU" dirty="0"/>
              <a:t>Склад</a:t>
            </a:r>
          </a:p>
          <a:p>
            <a:r>
              <a:rPr lang="ru-RU" dirty="0"/>
              <a:t>Товар</a:t>
            </a:r>
          </a:p>
          <a:p>
            <a:r>
              <a:rPr lang="ru-RU" dirty="0"/>
              <a:t>Остаток в штуках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79499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F43068-87A3-4D49-892B-C8809D977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Хранимые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E3C784-B4BD-F34A-B64D-F3F23A2E7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Делают жизнь проще…</a:t>
            </a:r>
          </a:p>
          <a:p>
            <a:r>
              <a:rPr lang="ru-RU" dirty="0"/>
              <a:t>Можно писать как на обычных процедурных языках</a:t>
            </a:r>
          </a:p>
          <a:p>
            <a:r>
              <a:rPr lang="ru-RU" dirty="0"/>
              <a:t>Облегчают контроль доступа</a:t>
            </a:r>
          </a:p>
          <a:p>
            <a:r>
              <a:rPr lang="ru-RU" dirty="0"/>
              <a:t>Позволяют писать простые запросы (частое требование – не более 3-х таблиц в одном запросе)</a:t>
            </a:r>
          </a:p>
          <a:p>
            <a:r>
              <a:rPr lang="ru-RU" dirty="0"/>
              <a:t>Они «близки» к СУБД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47894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C34159-A1F7-FC45-91F2-C55914C86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ru-RU" dirty="0"/>
              <a:t>Хранимые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5D1040-3A47-A543-80FF-EE0C81774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10515600" cy="490572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Хранимая процедура — объект базы данных, представляющий собой набор SQL-инструкций, который компилируется один раз и хранится на сервере. </a:t>
            </a:r>
          </a:p>
          <a:p>
            <a:r>
              <a:rPr lang="ru-RU" dirty="0"/>
              <a:t>Хранимые процедуры похожи на обыкновенные процедуры языков высокого уровня, у них :</a:t>
            </a:r>
          </a:p>
          <a:p>
            <a:pPr lvl="1"/>
            <a:r>
              <a:rPr lang="ru-RU" dirty="0"/>
              <a:t>могут быть входные и выходные параметры</a:t>
            </a:r>
          </a:p>
          <a:p>
            <a:pPr lvl="1"/>
            <a:r>
              <a:rPr lang="ru-RU" dirty="0"/>
              <a:t>могут быть локальные переменные, </a:t>
            </a:r>
          </a:p>
          <a:p>
            <a:pPr lvl="1"/>
            <a:r>
              <a:rPr lang="ru-RU" dirty="0"/>
              <a:t>в них могут производиться числовые вычисления и операции над символьными данными. </a:t>
            </a:r>
          </a:p>
          <a:p>
            <a:r>
              <a:rPr lang="ru-RU" dirty="0"/>
              <a:t>В хранимых процедурах могут выполняться стандартные операции с базами данных (как DDL, так и DML). </a:t>
            </a:r>
          </a:p>
          <a:p>
            <a:r>
              <a:rPr lang="ru-RU" dirty="0"/>
              <a:t>В хранимых процедурах возможны циклы и ветвления. </a:t>
            </a:r>
          </a:p>
        </p:txBody>
      </p:sp>
    </p:spTree>
    <p:extLst>
      <p:ext uri="{BB962C8B-B14F-4D97-AF65-F5344CB8AC3E}">
        <p14:creationId xmlns:p14="http://schemas.microsoft.com/office/powerpoint/2010/main" val="33396686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4B368A-2A1A-5A48-B3B1-D30DA0DE4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Хранимые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4C4BA8-36EF-C14F-B978-9BC366B9E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Реализация хранимых процедур варьируется от одной СУБД к другой. </a:t>
            </a:r>
          </a:p>
          <a:p>
            <a:r>
              <a:rPr lang="ru-RU" dirty="0"/>
              <a:t>Большинство крупных поставщиков баз данных поддерживают их в той или иной форме. </a:t>
            </a:r>
          </a:p>
          <a:p>
            <a:r>
              <a:rPr lang="ru-RU" dirty="0"/>
              <a:t>В зависимости от СУБД, хранимые процедуры могут быть реализованы на различных языках программирования, таких, как SQL, </a:t>
            </a:r>
            <a:r>
              <a:rPr lang="ru-RU" dirty="0" err="1"/>
              <a:t>Java</a:t>
            </a:r>
            <a:r>
              <a:rPr lang="ru-RU" dirty="0"/>
              <a:t>, </a:t>
            </a:r>
            <a:r>
              <a:rPr lang="ru-RU" dirty="0" err="1"/>
              <a:t>C</a:t>
            </a:r>
            <a:r>
              <a:rPr lang="ru-RU" dirty="0"/>
              <a:t> или </a:t>
            </a:r>
            <a:r>
              <a:rPr lang="ru-RU" dirty="0" err="1"/>
              <a:t>C</a:t>
            </a:r>
            <a:r>
              <a:rPr lang="ru-RU" dirty="0"/>
              <a:t>++. </a:t>
            </a:r>
          </a:p>
          <a:p>
            <a:r>
              <a:rPr lang="ru-RU" dirty="0"/>
              <a:t>Хранимые процедуры написанные не на SQL могут самостоятельно выполнять SQL-запросы, а могут и не выполнять.</a:t>
            </a:r>
          </a:p>
        </p:txBody>
      </p:sp>
    </p:spTree>
    <p:extLst>
      <p:ext uri="{BB962C8B-B14F-4D97-AF65-F5344CB8AC3E}">
        <p14:creationId xmlns:p14="http://schemas.microsoft.com/office/powerpoint/2010/main" val="955485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51F925-8633-8245-9131-0BCBA57F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Типовая схема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AEE892F-2652-BD42-9AC3-F6A2354D17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642757"/>
              </p:ext>
            </p:extLst>
          </p:nvPr>
        </p:nvGraphicFramePr>
        <p:xfrm>
          <a:off x="838200" y="1374212"/>
          <a:ext cx="10515600" cy="1739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5A01DBC-AC1F-D64F-938F-706D3FCFCA82}"/>
              </a:ext>
            </a:extLst>
          </p:cNvPr>
          <p:cNvSpPr txBox="1"/>
          <p:nvPr/>
        </p:nvSpPr>
        <p:spPr>
          <a:xfrm>
            <a:off x="891251" y="4481779"/>
            <a:ext cx="269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Тенденции</a:t>
            </a:r>
          </a:p>
        </p:txBody>
      </p:sp>
      <p:graphicFrame>
        <p:nvGraphicFramePr>
          <p:cNvPr id="7" name="Объект 3">
            <a:extLst>
              <a:ext uri="{FF2B5EF4-FFF2-40B4-BE49-F238E27FC236}">
                <a16:creationId xmlns:a16="http://schemas.microsoft.com/office/drawing/2014/main" id="{E5073AB5-6A94-4147-8B94-343772AD48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1066746"/>
              </p:ext>
            </p:extLst>
          </p:nvPr>
        </p:nvGraphicFramePr>
        <p:xfrm>
          <a:off x="2696901" y="4122676"/>
          <a:ext cx="8757215" cy="23596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72535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615151-581E-2241-8064-89E4F3FCF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Императивное программирование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68F2D8-6767-F549-84A8-5836C7F2E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Это хорошо?</a:t>
            </a:r>
          </a:p>
          <a:p>
            <a:pPr marL="0" indent="0">
              <a:buNone/>
            </a:pPr>
            <a:r>
              <a:rPr lang="ru-RU" dirty="0"/>
              <a:t>или</a:t>
            </a:r>
          </a:p>
          <a:p>
            <a:r>
              <a:rPr lang="ru-RU" dirty="0"/>
              <a:t>Это плохо?</a:t>
            </a:r>
          </a:p>
        </p:txBody>
      </p:sp>
    </p:spTree>
    <p:extLst>
      <p:ext uri="{BB962C8B-B14F-4D97-AF65-F5344CB8AC3E}">
        <p14:creationId xmlns:p14="http://schemas.microsoft.com/office/powerpoint/2010/main" val="22916060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983C1A-70FA-0240-8207-45A346B08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Хранимые процедуры и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496C6C-F64B-6B4A-B7DB-3FA114E64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Есть хранимые процедуры и функции</a:t>
            </a:r>
          </a:p>
          <a:p>
            <a:r>
              <a:rPr lang="ru-RU" dirty="0"/>
              <a:t>В других версиях </a:t>
            </a:r>
            <a:r>
              <a:rPr lang="en-US" dirty="0"/>
              <a:t>SQL </a:t>
            </a:r>
            <a:r>
              <a:rPr lang="ru-RU" dirty="0"/>
              <a:t>не всегда различают хранимые процедуры и функции </a:t>
            </a:r>
          </a:p>
          <a:p>
            <a:r>
              <a:rPr lang="ru-RU" dirty="0"/>
              <a:t>Различия бывают по месту их вызова:</a:t>
            </a: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/>
              <a:t>my_f</a:t>
            </a:r>
            <a:r>
              <a:rPr lang="en-US" dirty="0"/>
              <a:t>(x) from 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* from t, </a:t>
            </a:r>
            <a:r>
              <a:rPr lang="en-US" dirty="0" err="1"/>
              <a:t>my_f</a:t>
            </a:r>
            <a:r>
              <a:rPr lang="en-US" dirty="0"/>
              <a:t>(1,8)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call </a:t>
            </a:r>
            <a:r>
              <a:rPr lang="en-US" dirty="0" err="1"/>
              <a:t>my_sp</a:t>
            </a:r>
            <a:r>
              <a:rPr lang="en-US" dirty="0"/>
              <a:t>()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 по типу возвращаемых значений.</a:t>
            </a:r>
          </a:p>
        </p:txBody>
      </p:sp>
    </p:spTree>
    <p:extLst>
      <p:ext uri="{BB962C8B-B14F-4D97-AF65-F5344CB8AC3E}">
        <p14:creationId xmlns:p14="http://schemas.microsoft.com/office/powerpoint/2010/main" val="31732569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A7BC0-9873-AC47-832E-68193E25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719"/>
            <a:ext cx="10515600" cy="701095"/>
          </a:xfrm>
        </p:spPr>
        <p:txBody>
          <a:bodyPr/>
          <a:lstStyle/>
          <a:p>
            <a:r>
              <a:rPr lang="ru-RU" dirty="0"/>
              <a:t>Хранимая процедура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AD8421-8C72-E84D-AE7A-55AD819ED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1376"/>
            <a:ext cx="10515600" cy="5977053"/>
          </a:xfrm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OR REPLACE PROCEDURE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test_sp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(d1 date, d2 date)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LANGUAGE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plpgsql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AS $$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CREATE TEMP TABLE t (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goods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decimal(18,4)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INSERT INTO t (goods, volume)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SELECT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rg.goods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rg.volume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recept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r JOIN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recgoods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rg.id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WHERE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r.ddate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BETWEEN d1 AND d2;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UPDATE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t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SET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= 666;</a:t>
            </a:r>
          </a:p>
          <a:p>
            <a:pPr marL="0" indent="0">
              <a:spcBef>
                <a:spcPts val="0"/>
              </a:spcBef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DROP TABLE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RETURN;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$$;</a:t>
            </a:r>
          </a:p>
          <a:p>
            <a:pPr marL="0" indent="0">
              <a:spcBef>
                <a:spcPts val="0"/>
              </a:spcBef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test_sp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('2020-01-01','2020-02-01');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1235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3FA37-C6AC-5D41-B179-AAA8C179C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367"/>
            <a:ext cx="10515600" cy="504670"/>
          </a:xfrm>
        </p:spPr>
        <p:txBody>
          <a:bodyPr>
            <a:normAutofit fontScale="90000"/>
          </a:bodyPr>
          <a:lstStyle/>
          <a:p>
            <a:r>
              <a:rPr lang="ru-RU" dirty="0"/>
              <a:t>Функция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D3A569-E0A0-0E46-A6E2-31D14277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6"/>
            <a:ext cx="10515600" cy="6176963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CREATE OR REPLACE FUNCTION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my_f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(d1 date, d2 date)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RETURNS table(goods integer, volume decimal(18,4)) AS 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CREATE TEMP TABLE 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goods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decimal(18,4)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pPr marL="0" indent="0">
              <a:spcBef>
                <a:spcPts val="0"/>
              </a:spcBef>
              <a:buNone/>
            </a:pP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INSERT INTO t (goods, volume)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rg.goods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rg.volume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recept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 JOIN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recgoods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rg.id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WHERE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r.ddate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BETWEEN d1 AND d2;</a:t>
            </a:r>
          </a:p>
          <a:p>
            <a:pPr marL="0" indent="0">
              <a:spcBef>
                <a:spcPts val="0"/>
              </a:spcBef>
              <a:buNone/>
            </a:pP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UPDATE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SET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= 666;</a:t>
            </a:r>
          </a:p>
          <a:p>
            <a:pPr marL="0" indent="0">
              <a:spcBef>
                <a:spcPts val="0"/>
              </a:spcBef>
              <a:buNone/>
            </a:pP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RETURN QUERY select * from 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DROP TABLE 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LANGUAGE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plpgsql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my_f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('2020-01-01','2020-02-01');</a:t>
            </a:r>
            <a:endParaRPr 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50729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2F1AD5-FEB0-4540-8B6E-32B26BF30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83090"/>
          </a:xfrm>
        </p:spPr>
        <p:txBody>
          <a:bodyPr>
            <a:normAutofit fontScale="90000"/>
          </a:bodyPr>
          <a:lstStyle/>
          <a:p>
            <a:r>
              <a:rPr lang="ru-RU" dirty="0"/>
              <a:t>Функция возвращающая скаляр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81A3B6-C5D2-924E-A377-9F7E314CF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3090"/>
            <a:ext cx="10515600" cy="6174910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CREATE OR REPLACE FUNCTION my_f2(d1 date, d2 date)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RETURNS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AS $$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CREATE TEMP TABLE t 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goods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decimal(18,4)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INSERT INTO t (goods, volume)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SELECT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rg.goods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rg.volume</a:t>
            </a: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recept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r JOIN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recgoods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rg.id</a:t>
            </a: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WHERE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r.ddate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BETWEEN d1 AND d2;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UPDATE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SET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volume = 666;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DROP TABLE 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RETURN 1;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$$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LANGUAGE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plpgsql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 my_f2('2020-01-01','2020-02-01');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 * FROM my_f2('2020-01-01','2020-02-01');</a:t>
            </a:r>
          </a:p>
        </p:txBody>
      </p:sp>
    </p:spTree>
    <p:extLst>
      <p:ext uri="{BB962C8B-B14F-4D97-AF65-F5344CB8AC3E}">
        <p14:creationId xmlns:p14="http://schemas.microsoft.com/office/powerpoint/2010/main" val="41395204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27E70E-78D1-DC4B-948C-99A21BCCD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24468"/>
          </a:xfrm>
        </p:spPr>
        <p:txBody>
          <a:bodyPr>
            <a:normAutofit fontScale="90000"/>
          </a:bodyPr>
          <a:lstStyle/>
          <a:p>
            <a:r>
              <a:rPr lang="ru-RU" dirty="0"/>
              <a:t>Используем 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715B98-3D0A-AC4D-BD3F-C20D4975D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9795"/>
            <a:ext cx="10515600" cy="598820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CREATE OR REPLACE FUNCTION my_f3(d1 date, d2 date)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RETURNS decimal(18,4) AS 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b="1" dirty="0"/>
              <a:t>DECLARE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b="1" dirty="0"/>
              <a:t>  my_d1 date;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b="1" dirty="0"/>
              <a:t>  </a:t>
            </a:r>
            <a:r>
              <a:rPr lang="en" b="1" dirty="0" err="1"/>
              <a:t>vol</a:t>
            </a:r>
            <a:r>
              <a:rPr lang="en" b="1" dirty="0"/>
              <a:t> decimal(18,4);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CREATE TEMP TABLE 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goods </a:t>
            </a:r>
            <a:r>
              <a:rPr lang="en" dirty="0" err="1"/>
              <a:t>int</a:t>
            </a:r>
            <a:r>
              <a:rPr lang="en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volume decimal(18,4)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b="1" dirty="0"/>
              <a:t>  </a:t>
            </a:r>
            <a:r>
              <a:rPr lang="en" b="1" dirty="0" err="1"/>
              <a:t>vol</a:t>
            </a:r>
            <a:r>
              <a:rPr lang="en" b="1" dirty="0"/>
              <a:t> = 12.1;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INSERT INTO t (goods, volume)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</a:t>
            </a:r>
            <a:r>
              <a:rPr lang="en" dirty="0" err="1"/>
              <a:t>rg.goods</a:t>
            </a:r>
            <a:r>
              <a:rPr lang="en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</a:t>
            </a:r>
            <a:r>
              <a:rPr lang="en" dirty="0" err="1"/>
              <a:t>rg.volume</a:t>
            </a: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FROM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</a:t>
            </a:r>
            <a:r>
              <a:rPr lang="en" dirty="0" err="1"/>
              <a:t>recept</a:t>
            </a:r>
            <a:r>
              <a:rPr lang="en" dirty="0"/>
              <a:t> r JOIN </a:t>
            </a:r>
            <a:r>
              <a:rPr lang="en" dirty="0" err="1"/>
              <a:t>recgoods</a:t>
            </a:r>
            <a:r>
              <a:rPr lang="en" dirty="0"/>
              <a:t> </a:t>
            </a:r>
            <a:r>
              <a:rPr lang="en" dirty="0" err="1"/>
              <a:t>rg</a:t>
            </a:r>
            <a:r>
              <a:rPr lang="en" dirty="0"/>
              <a:t> ON </a:t>
            </a:r>
            <a:r>
              <a:rPr lang="en" dirty="0" err="1"/>
              <a:t>r.id</a:t>
            </a:r>
            <a:r>
              <a:rPr lang="en" dirty="0"/>
              <a:t>=</a:t>
            </a:r>
            <a:r>
              <a:rPr lang="en" dirty="0" err="1"/>
              <a:t>rg.id</a:t>
            </a: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WHERE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</a:t>
            </a:r>
            <a:r>
              <a:rPr lang="en" dirty="0" err="1"/>
              <a:t>r.ddate</a:t>
            </a:r>
            <a:r>
              <a:rPr lang="en" dirty="0"/>
              <a:t> BETWEEN d1 AND d2;</a:t>
            </a:r>
          </a:p>
          <a:p>
            <a:pPr marL="0" indent="0">
              <a:spcBef>
                <a:spcPts val="0"/>
              </a:spcBef>
              <a:buNone/>
            </a:pP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UPDATE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SET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  volume = 666;</a:t>
            </a:r>
          </a:p>
          <a:p>
            <a:pPr marL="0" indent="0">
              <a:spcBef>
                <a:spcPts val="0"/>
              </a:spcBef>
              <a:buNone/>
            </a:pP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  DROP TABLE 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b="1" dirty="0"/>
              <a:t>  RETURN </a:t>
            </a:r>
            <a:r>
              <a:rPr lang="en" b="1" dirty="0" err="1"/>
              <a:t>vol</a:t>
            </a:r>
            <a:r>
              <a:rPr lang="en" b="1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END;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LANGUAGE </a:t>
            </a:r>
            <a:r>
              <a:rPr lang="en" dirty="0" err="1"/>
              <a:t>plpgsql</a:t>
            </a:r>
            <a:r>
              <a:rPr lang="en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dirty="0"/>
          </a:p>
          <a:p>
            <a:pPr marL="0" indent="0">
              <a:spcBef>
                <a:spcPts val="0"/>
              </a:spcBef>
              <a:buNone/>
            </a:pPr>
            <a:endParaRPr lang="en" dirty="0"/>
          </a:p>
          <a:p>
            <a:pPr marL="0" indent="0">
              <a:spcBef>
                <a:spcPts val="0"/>
              </a:spcBef>
              <a:buNone/>
            </a:pPr>
            <a:r>
              <a:rPr lang="en" dirty="0"/>
              <a:t>select  my_f3('2020-01-01','2020-02-01');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851790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EB3C0-DF7F-CE44-9F9F-D9E15370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Курсоры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9976AE-A278-344E-B23E-9EE7A435E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93" y="2136737"/>
            <a:ext cx="9570520" cy="370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348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A9A800-0FD9-4647-B8A6-149063AD6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Курсоры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82F336-32CA-964E-ACD6-1048FD09A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0516"/>
            <a:ext cx="10515600" cy="5787483"/>
          </a:xfrm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CREATE OR REPLACE FUNCTION my_f4()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RETURNS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AS 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curs CURSOR FOR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name,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region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city;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name text;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region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OPEN curs;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FETCH curs INTO name, region;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WHILE (FOUND) LOOP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FETCH curs INTO name, region;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END LOOP;</a:t>
            </a:r>
          </a:p>
          <a:p>
            <a:pPr marL="0" indent="0"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CLOSE curs;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LANGUAGE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plpgsql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 my_f4();</a:t>
            </a:r>
          </a:p>
          <a:p>
            <a:pPr marL="0" indent="0">
              <a:spcBef>
                <a:spcPts val="0"/>
              </a:spcBef>
              <a:buNone/>
            </a:pP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29454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1B81C0-DA86-0A46-9A14-EF953CD0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25190"/>
          </a:xfrm>
        </p:spPr>
        <p:txBody>
          <a:bodyPr/>
          <a:lstStyle/>
          <a:p>
            <a:r>
              <a:rPr lang="ru-RU" dirty="0"/>
              <a:t>Более красивый 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C51550-BA8B-E547-B7FC-4FAEEF72D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5190"/>
            <a:ext cx="10515600" cy="6032809"/>
          </a:xfrm>
        </p:spPr>
        <p:txBody>
          <a:bodyPr>
            <a:normAutofit fontScale="40000" lnSpcReduction="20000"/>
          </a:bodyPr>
          <a:lstStyle/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CREATE OR REPLACE FUNCTION </a:t>
            </a:r>
            <a:r>
              <a:rPr lang="en" dirty="0" err="1"/>
              <a:t>get_film_titles</a:t>
            </a:r>
            <a:r>
              <a:rPr lang="en" dirty="0"/>
              <a:t>(</a:t>
            </a:r>
            <a:r>
              <a:rPr lang="en" dirty="0" err="1"/>
              <a:t>p_year</a:t>
            </a:r>
            <a:r>
              <a:rPr lang="en" dirty="0"/>
              <a:t> INTEGER)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RETURNS text AS $$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DECLARE 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 titles TEXT DEFAULT '';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 </a:t>
            </a:r>
            <a:r>
              <a:rPr lang="en" dirty="0" err="1"/>
              <a:t>rec_film</a:t>
            </a:r>
            <a:r>
              <a:rPr lang="en" dirty="0"/>
              <a:t>   RECORD;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 </a:t>
            </a:r>
            <a:r>
              <a:rPr lang="en" dirty="0" err="1"/>
              <a:t>cur_films</a:t>
            </a:r>
            <a:r>
              <a:rPr lang="en" dirty="0"/>
              <a:t> CURSOR(</a:t>
            </a:r>
            <a:r>
              <a:rPr lang="en" dirty="0" err="1"/>
              <a:t>p_year</a:t>
            </a:r>
            <a:r>
              <a:rPr lang="en" dirty="0"/>
              <a:t> INTEGER) 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 FOR SELECT title, </a:t>
            </a:r>
            <a:r>
              <a:rPr lang="en" dirty="0" err="1"/>
              <a:t>release_year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 FROM film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 WHERE </a:t>
            </a:r>
            <a:r>
              <a:rPr lang="en" dirty="0" err="1"/>
              <a:t>release_year</a:t>
            </a:r>
            <a:r>
              <a:rPr lang="en" dirty="0"/>
              <a:t> = </a:t>
            </a:r>
            <a:r>
              <a:rPr lang="en" dirty="0" err="1"/>
              <a:t>p_year</a:t>
            </a:r>
            <a:r>
              <a:rPr lang="en" dirty="0"/>
              <a:t>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BEGIN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</a:t>
            </a:r>
            <a:r>
              <a:rPr lang="en" i="1" dirty="0"/>
              <a:t>-- Open the cursor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OPEN </a:t>
            </a:r>
            <a:r>
              <a:rPr lang="en" dirty="0" err="1"/>
              <a:t>cur_films</a:t>
            </a:r>
            <a:r>
              <a:rPr lang="en" dirty="0"/>
              <a:t>(</a:t>
            </a:r>
            <a:r>
              <a:rPr lang="en" dirty="0" err="1"/>
              <a:t>p_year</a:t>
            </a:r>
            <a:r>
              <a:rPr lang="en" dirty="0"/>
              <a:t>);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LOOP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</a:t>
            </a:r>
            <a:r>
              <a:rPr lang="en" i="1" dirty="0"/>
              <a:t>-- fetch row into the film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FETCH </a:t>
            </a:r>
            <a:r>
              <a:rPr lang="en" dirty="0" err="1"/>
              <a:t>cur_films</a:t>
            </a:r>
            <a:r>
              <a:rPr lang="en" dirty="0"/>
              <a:t> INTO </a:t>
            </a:r>
            <a:r>
              <a:rPr lang="en" dirty="0" err="1"/>
              <a:t>rec_film</a:t>
            </a:r>
            <a:r>
              <a:rPr lang="en" dirty="0"/>
              <a:t>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</a:t>
            </a:r>
            <a:r>
              <a:rPr lang="en" i="1" dirty="0"/>
              <a:t>-- exit when no more row to fetch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EXIT WHEN NOT FOUND;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</a:t>
            </a:r>
            <a:r>
              <a:rPr lang="en" i="1" dirty="0"/>
              <a:t>-- build the output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IF </a:t>
            </a:r>
            <a:r>
              <a:rPr lang="en" dirty="0" err="1"/>
              <a:t>rec_film.title</a:t>
            </a:r>
            <a:r>
              <a:rPr lang="en" dirty="0"/>
              <a:t> LIKE '%</a:t>
            </a:r>
            <a:r>
              <a:rPr lang="en" dirty="0" err="1"/>
              <a:t>ful</a:t>
            </a:r>
            <a:r>
              <a:rPr lang="en" dirty="0"/>
              <a:t>%' THEN 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   titles := titles || ',' || </a:t>
            </a:r>
            <a:r>
              <a:rPr lang="en" dirty="0" err="1"/>
              <a:t>rec_film.title</a:t>
            </a:r>
            <a:r>
              <a:rPr lang="en" dirty="0"/>
              <a:t> || ':' || </a:t>
            </a:r>
            <a:r>
              <a:rPr lang="en" dirty="0" err="1"/>
              <a:t>rec_film.release_year</a:t>
            </a:r>
            <a:r>
              <a:rPr lang="en" dirty="0"/>
              <a:t>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    END IF;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END LOOP;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</a:t>
            </a:r>
            <a:r>
              <a:rPr lang="en" i="1" dirty="0"/>
              <a:t>-- Close the cursor</a:t>
            </a:r>
            <a:endParaRPr lang="en" dirty="0"/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CLOSE </a:t>
            </a:r>
            <a:r>
              <a:rPr lang="en" dirty="0" err="1"/>
              <a:t>cur_films</a:t>
            </a:r>
            <a:r>
              <a:rPr lang="en" dirty="0"/>
              <a:t>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  RETURN titles;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END; $$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 </a:t>
            </a:r>
          </a:p>
          <a:p>
            <a:pPr marL="0" indent="0" latinLnBrk="1">
              <a:lnSpc>
                <a:spcPct val="120000"/>
              </a:lnSpc>
              <a:spcBef>
                <a:spcPts val="0"/>
              </a:spcBef>
              <a:buNone/>
            </a:pPr>
            <a:r>
              <a:rPr lang="en" dirty="0"/>
              <a:t>LANGUAGE </a:t>
            </a:r>
            <a:r>
              <a:rPr lang="en" dirty="0" err="1"/>
              <a:t>plpgsql</a:t>
            </a:r>
            <a:r>
              <a:rPr lang="en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81465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C97B1C-BD53-C04A-920F-3B1FFF04E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Обновление и удаление записей в курсоре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F4321A-AAFC-E640-A446-AADFF8F75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latinLnBrk="1">
              <a:buNone/>
            </a:pPr>
            <a:r>
              <a:rPr lang="en" dirty="0"/>
              <a:t>UPDATE </a:t>
            </a:r>
            <a:r>
              <a:rPr lang="en" dirty="0" err="1"/>
              <a:t>table_name</a:t>
            </a:r>
            <a:r>
              <a:rPr lang="en" dirty="0"/>
              <a:t> </a:t>
            </a:r>
          </a:p>
          <a:p>
            <a:pPr marL="0" indent="0" latinLnBrk="1">
              <a:buNone/>
            </a:pPr>
            <a:r>
              <a:rPr lang="en" dirty="0"/>
              <a:t>SET column = value, ... </a:t>
            </a:r>
          </a:p>
          <a:p>
            <a:pPr marL="0" indent="0" latinLnBrk="1">
              <a:buNone/>
            </a:pPr>
            <a:r>
              <a:rPr lang="en" dirty="0"/>
              <a:t>WHERE CURRENT OF </a:t>
            </a:r>
            <a:r>
              <a:rPr lang="en" dirty="0" err="1"/>
              <a:t>cursor_variable</a:t>
            </a:r>
            <a:r>
              <a:rPr lang="en" dirty="0"/>
              <a:t>;</a:t>
            </a:r>
          </a:p>
          <a:p>
            <a:pPr marL="0" indent="0" latinLnBrk="1">
              <a:buNone/>
            </a:pPr>
            <a:r>
              <a:rPr lang="en" dirty="0"/>
              <a:t> </a:t>
            </a:r>
          </a:p>
          <a:p>
            <a:pPr marL="0" indent="0" latinLnBrk="1">
              <a:buNone/>
            </a:pPr>
            <a:r>
              <a:rPr lang="en" dirty="0"/>
              <a:t>DELETE FROM </a:t>
            </a:r>
            <a:r>
              <a:rPr lang="en" dirty="0" err="1"/>
              <a:t>table_name</a:t>
            </a:r>
            <a:r>
              <a:rPr lang="en" dirty="0"/>
              <a:t> </a:t>
            </a:r>
          </a:p>
          <a:p>
            <a:pPr marL="0" indent="0" latinLnBrk="1">
              <a:buNone/>
            </a:pPr>
            <a:r>
              <a:rPr lang="en" dirty="0"/>
              <a:t>WHERE CURRENT OF </a:t>
            </a:r>
            <a:r>
              <a:rPr lang="en" dirty="0" err="1"/>
              <a:t>cursor_variable</a:t>
            </a:r>
            <a:r>
              <a:rPr lang="en" dirty="0"/>
              <a:t>;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4950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EB5A45-2C8F-A347-B907-4215ACE90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OLTP - </a:t>
            </a:r>
            <a:r>
              <a:rPr lang="en" dirty="0"/>
              <a:t>Online Transaction Processing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6FE79D-A5D6-3E49-99EC-7888FD2D1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Много мелких вставок и обновлений</a:t>
            </a:r>
          </a:p>
          <a:p>
            <a:r>
              <a:rPr lang="ru-RU" dirty="0"/>
              <a:t>Мелкие запросы</a:t>
            </a:r>
          </a:p>
          <a:p>
            <a:r>
              <a:rPr lang="ru-RU" dirty="0"/>
              <a:t>Все должно работать быстро</a:t>
            </a:r>
          </a:p>
          <a:p>
            <a:r>
              <a:rPr lang="ru-RU" dirty="0"/>
              <a:t>Проблема коннекта</a:t>
            </a:r>
          </a:p>
          <a:p>
            <a:r>
              <a:rPr lang="ru-RU" dirty="0"/>
              <a:t>Проблема блокировок</a:t>
            </a:r>
            <a:endParaRPr lang="en-US" dirty="0"/>
          </a:p>
          <a:p>
            <a:endParaRPr lang="en-US" dirty="0"/>
          </a:p>
          <a:p>
            <a:r>
              <a:rPr lang="ru-RU" dirty="0"/>
              <a:t>Их много…</a:t>
            </a:r>
          </a:p>
        </p:txBody>
      </p:sp>
    </p:spTree>
    <p:extLst>
      <p:ext uri="{BB962C8B-B14F-4D97-AF65-F5344CB8AC3E}">
        <p14:creationId xmlns:p14="http://schemas.microsoft.com/office/powerpoint/2010/main" val="39712886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DD335-5F64-5D46-9201-919CE9256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Курсор цикл </a:t>
            </a:r>
            <a:r>
              <a:rPr lang="en-US" dirty="0"/>
              <a:t>for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1CC97-6F2E-8E44-A053-B27461334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6702"/>
            <a:ext cx="10515600" cy="592129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CREATE OR REPLACE FUNCTION my_f5(ii </a:t>
            </a:r>
            <a:r>
              <a:rPr lang="en" sz="1500" dirty="0" err="1"/>
              <a:t>int</a:t>
            </a:r>
            <a:r>
              <a:rPr lang="en" sz="15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RETURNS </a:t>
            </a:r>
            <a:r>
              <a:rPr lang="en" sz="1500" dirty="0" err="1"/>
              <a:t>int</a:t>
            </a:r>
            <a:r>
              <a:rPr lang="en" sz="1500" dirty="0"/>
              <a:t> AS 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DECLARE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curs CURSOR FOR 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  name,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  region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FROM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  city where id &gt; ii;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name text;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region </a:t>
            </a:r>
            <a:r>
              <a:rPr lang="en" sz="1500" dirty="0" err="1"/>
              <a:t>int</a:t>
            </a:r>
            <a:r>
              <a:rPr lang="en" sz="15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</a:t>
            </a:r>
            <a:r>
              <a:rPr lang="en" sz="1500" dirty="0" err="1"/>
              <a:t>i</a:t>
            </a:r>
            <a:r>
              <a:rPr lang="en" sz="1500" dirty="0"/>
              <a:t> </a:t>
            </a:r>
            <a:r>
              <a:rPr lang="en" sz="1500" dirty="0" err="1"/>
              <a:t>int</a:t>
            </a:r>
            <a:r>
              <a:rPr lang="en" sz="15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BEGIN</a:t>
            </a:r>
          </a:p>
          <a:p>
            <a:pPr marL="0" indent="0">
              <a:spcBef>
                <a:spcPts val="0"/>
              </a:spcBef>
              <a:buNone/>
            </a:pPr>
            <a:endParaRPr lang="en" sz="1500" dirty="0"/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</a:t>
            </a:r>
            <a:r>
              <a:rPr lang="en" sz="1500" dirty="0" err="1"/>
              <a:t>i</a:t>
            </a:r>
            <a:r>
              <a:rPr lang="en" sz="1500" dirty="0"/>
              <a:t> 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FOR r IN curs LOOP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 RAISE NOTICE '</a:t>
            </a:r>
            <a:r>
              <a:rPr lang="en" sz="1500" dirty="0" err="1"/>
              <a:t>Город</a:t>
            </a:r>
            <a:r>
              <a:rPr lang="en" sz="1500" dirty="0"/>
              <a:t>: %', </a:t>
            </a:r>
            <a:r>
              <a:rPr lang="en" sz="1500" dirty="0" err="1"/>
              <a:t>r.name</a:t>
            </a:r>
            <a:r>
              <a:rPr lang="en" sz="15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 </a:t>
            </a:r>
            <a:r>
              <a:rPr lang="en" sz="1500" dirty="0" err="1"/>
              <a:t>i</a:t>
            </a:r>
            <a:r>
              <a:rPr lang="en" sz="1500" dirty="0"/>
              <a:t> = </a:t>
            </a:r>
            <a:r>
              <a:rPr lang="en" sz="1500" dirty="0" err="1"/>
              <a:t>i</a:t>
            </a:r>
            <a:r>
              <a:rPr lang="en" sz="1500" dirty="0"/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END LOOP;</a:t>
            </a:r>
          </a:p>
          <a:p>
            <a:pPr marL="0" indent="0">
              <a:spcBef>
                <a:spcPts val="0"/>
              </a:spcBef>
              <a:buNone/>
            </a:pPr>
            <a:endParaRPr lang="en" sz="1500" dirty="0"/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  RETURN </a:t>
            </a:r>
            <a:r>
              <a:rPr lang="en" sz="1500" dirty="0" err="1"/>
              <a:t>i</a:t>
            </a:r>
            <a:r>
              <a:rPr lang="en" sz="15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sz="1500" dirty="0"/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END;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$$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LANGUAGE </a:t>
            </a:r>
            <a:r>
              <a:rPr lang="en" sz="1500" dirty="0" err="1"/>
              <a:t>plpgsql</a:t>
            </a:r>
            <a:r>
              <a:rPr lang="en" sz="15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" sz="1500" dirty="0"/>
          </a:p>
          <a:p>
            <a:pPr marL="0" indent="0">
              <a:spcBef>
                <a:spcPts val="0"/>
              </a:spcBef>
              <a:buNone/>
            </a:pPr>
            <a:r>
              <a:rPr lang="en" sz="1500" dirty="0"/>
              <a:t>select  my_f5(100);</a:t>
            </a: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5479537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0FD39-24D3-3A42-B04A-1731E86A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548"/>
            <a:ext cx="10515600" cy="1325563"/>
          </a:xfrm>
        </p:spPr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E2BD02-433E-E744-9120-E3BDD0A48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3610"/>
            <a:ext cx="10515600" cy="56871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Возьмем тренд продаж (</a:t>
            </a:r>
            <a:r>
              <a:rPr lang="en-US" dirty="0" err="1"/>
              <a:t>recept</a:t>
            </a:r>
            <a:r>
              <a:rPr lang="ru-RU" dirty="0"/>
              <a:t>, </a:t>
            </a:r>
            <a:r>
              <a:rPr lang="en-US" dirty="0" err="1"/>
              <a:t>recgoods</a:t>
            </a:r>
            <a:r>
              <a:rPr lang="ru-RU" dirty="0"/>
              <a:t>). Считаем, что проблем с остатками нет.</a:t>
            </a:r>
          </a:p>
          <a:p>
            <a:pPr marL="0" indent="0">
              <a:buNone/>
            </a:pPr>
            <a:r>
              <a:rPr lang="ru-RU" dirty="0"/>
              <a:t>Построим прогноз продаж: </a:t>
            </a:r>
          </a:p>
          <a:p>
            <a:pPr marL="0" indent="0">
              <a:buNone/>
            </a:pP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Скользящей средней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Экспоненциальным сглаживанием: </a:t>
            </a:r>
          </a:p>
          <a:p>
            <a:pPr marL="0" indent="0">
              <a:buNone/>
            </a:pPr>
            <a:r>
              <a:rPr lang="en-US" i="1" dirty="0"/>
              <a:t>k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>
                <a:latin typeface="Symbol" pitchFamily="2" charset="2"/>
              </a:rPr>
              <a:t>a</a:t>
            </a:r>
            <a:r>
              <a:rPr lang="en-US" dirty="0"/>
              <a:t> – </a:t>
            </a:r>
            <a:r>
              <a:rPr lang="ru-RU" dirty="0"/>
              <a:t>параметр процедуры</a:t>
            </a:r>
          </a:p>
          <a:p>
            <a:pPr marL="0" indent="0">
              <a:buNone/>
            </a:pPr>
            <a:r>
              <a:rPr lang="ru-RU" dirty="0"/>
              <a:t>Запишем прогноз и ошибку в отдельную таблицу </a:t>
            </a:r>
          </a:p>
          <a:p>
            <a:pPr marL="0" indent="0">
              <a:buNone/>
            </a:pPr>
            <a:r>
              <a:rPr lang="ru-RU" dirty="0"/>
              <a:t>Прогноз по: 1. По клиенту, Товару 2. По складу, Товару 3. По региону 4. По городу, Товару 5. По группе товаров</a:t>
            </a:r>
          </a:p>
          <a:p>
            <a:pPr marL="0" indent="0">
              <a:buNone/>
            </a:pPr>
            <a:r>
              <a:rPr lang="ru-RU" dirty="0"/>
              <a:t>Прогноз для: 1) Суммы, 2) Объема</a:t>
            </a:r>
            <a:r>
              <a:rPr lang="en-US" dirty="0"/>
              <a:t>, 3) </a:t>
            </a:r>
            <a:r>
              <a:rPr lang="ru-RU" dirty="0"/>
              <a:t>Масса</a:t>
            </a:r>
          </a:p>
          <a:p>
            <a:pPr marL="0" indent="0">
              <a:buNone/>
            </a:pPr>
            <a:r>
              <a:rPr lang="ru-RU" dirty="0"/>
              <a:t>Берем данные за 2019 и начинаем считать прогноз по всем известным дням продаж с 01.02.</a:t>
            </a:r>
            <a:r>
              <a:rPr lang="en-US" dirty="0"/>
              <a:t>2019 </a:t>
            </a:r>
            <a:r>
              <a:rPr lang="ru-RU" dirty="0"/>
              <a:t>до </a:t>
            </a:r>
            <a:r>
              <a:rPr lang="en-US" dirty="0"/>
              <a:t>31.12.2019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На занятии: Запрос. Дома</a:t>
            </a:r>
            <a:r>
              <a:rPr lang="en-US" dirty="0"/>
              <a:t> </a:t>
            </a:r>
            <a:r>
              <a:rPr lang="ru-RU" dirty="0"/>
              <a:t>– Процедура, Курсор, расчет и заполнение таблицы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5B913B-A64D-074E-9BE3-F4B42CBC1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037" y="1350854"/>
            <a:ext cx="2324256" cy="14347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F9FF06-5DB6-3845-B45E-82F9E4CDD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165" y="2586722"/>
            <a:ext cx="3018163" cy="84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581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B94A16-6496-CF46-A182-D4C47FCF3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</a:t>
            </a:r>
            <a:r>
              <a:rPr lang="en-US" dirty="0"/>
              <a:t> c </a:t>
            </a:r>
            <a:r>
              <a:rPr lang="ru-RU" dirty="0"/>
              <a:t>остатками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CE0DC0-0F70-FD4A-90DC-A22DEC1C7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3067369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0735F-1B5D-F84A-A30A-44624B758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остатков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EA62AA-F59A-894E-921E-36DC2A8E9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Пусть система функционирует 5 лет</a:t>
            </a:r>
          </a:p>
          <a:p>
            <a:r>
              <a:rPr lang="ru-RU" dirty="0"/>
              <a:t>Каждый день формируется 500 продаж</a:t>
            </a:r>
          </a:p>
          <a:p>
            <a:r>
              <a:rPr lang="ru-RU" dirty="0"/>
              <a:t>Для расчета остатков по одному товару нужно сложить: 5</a:t>
            </a:r>
            <a:r>
              <a:rPr lang="en-US" dirty="0"/>
              <a:t>*12*20*500 = 600 000 </a:t>
            </a:r>
            <a:r>
              <a:rPr lang="ru-RU" dirty="0"/>
              <a:t>чисел.</a:t>
            </a:r>
          </a:p>
          <a:p>
            <a:r>
              <a:rPr lang="ru-RU" dirty="0"/>
              <a:t>Если нужно посчитать остатки по 5 000 товаров, то в расчетах участвуют: 5 000 </a:t>
            </a:r>
            <a:r>
              <a:rPr lang="en-US" dirty="0"/>
              <a:t>* 600 000  = 3 000 000 000 </a:t>
            </a:r>
            <a:r>
              <a:rPr lang="ru-RU" dirty="0"/>
              <a:t>чисел</a:t>
            </a:r>
          </a:p>
          <a:p>
            <a:r>
              <a:rPr lang="ru-RU" dirty="0"/>
              <a:t>Что будем делать?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…</a:t>
            </a:r>
            <a:endParaRPr lang="ru-RU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ru-RU" dirty="0"/>
              <a:t>А может это </a:t>
            </a:r>
            <a:r>
              <a:rPr lang="en-US" dirty="0" err="1"/>
              <a:t>BigData</a:t>
            </a:r>
            <a:r>
              <a:rPr lang="en-US" dirty="0"/>
              <a:t>?</a:t>
            </a:r>
          </a:p>
          <a:p>
            <a:pPr marL="457200" lvl="1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3122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D1E02-32EA-EF40-94D3-3C9BAE5A4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в стиле </a:t>
            </a:r>
            <a:r>
              <a:rPr lang="en-US" dirty="0"/>
              <a:t>OLTP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7DE67A-BF84-DD44-BC06-17C379965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А кто будет это все заполнять?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415454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871F5B-02DC-BC40-8395-92F871CAE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6781"/>
          </a:xfrm>
        </p:spPr>
        <p:txBody>
          <a:bodyPr/>
          <a:lstStyle/>
          <a:p>
            <a:r>
              <a:rPr lang="ru-RU" dirty="0"/>
              <a:t>Триггеры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6E47F4-CE44-9544-8F06-3B62DAB1B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8778"/>
            <a:ext cx="10515600" cy="5617029"/>
          </a:xfrm>
        </p:spPr>
        <p:txBody>
          <a:bodyPr>
            <a:normAutofit/>
          </a:bodyPr>
          <a:lstStyle/>
          <a:p>
            <a:r>
              <a:rPr lang="ru-RU" dirty="0"/>
              <a:t>Триггер определяет операцию, которая должна выполняться при наступлении некоторого события в базе данных.  </a:t>
            </a:r>
          </a:p>
          <a:p>
            <a:r>
              <a:rPr lang="ru-RU" dirty="0"/>
              <a:t>Триггеры срабатывают при выполнении с таблицей команды SQL: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UPDATE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DELETE / TRUNCATE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INSERT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CREATE?</a:t>
            </a:r>
            <a:r>
              <a:rPr lang="ru-RU" dirty="0"/>
              <a:t> </a:t>
            </a:r>
            <a:r>
              <a:rPr lang="en-US" dirty="0"/>
              <a:t>DROP? ALTER?</a:t>
            </a:r>
            <a:endParaRPr lang="ru-RU" dirty="0"/>
          </a:p>
          <a:p>
            <a:r>
              <a:rPr lang="ru-RU" dirty="0" err="1"/>
              <a:t>PostgreSQL</a:t>
            </a:r>
            <a:r>
              <a:rPr lang="ru-RU" dirty="0"/>
              <a:t> триггеры создаются на основе существующих функции:</a:t>
            </a:r>
          </a:p>
          <a:p>
            <a:pPr marL="914400" lvl="1" indent="-457200">
              <a:buFont typeface="+mj-lt"/>
              <a:buAutoNum type="arabicPeriod"/>
            </a:pPr>
            <a:r>
              <a:rPr lang="ru-RU" dirty="0"/>
              <a:t>CREATE FUNCTION определяется  триггерная функция, </a:t>
            </a:r>
          </a:p>
          <a:p>
            <a:pPr marL="914400" lvl="1" indent="-457200">
              <a:buFont typeface="+mj-lt"/>
              <a:buAutoNum type="arabicPeriod"/>
            </a:pPr>
            <a:r>
              <a:rPr lang="ru-RU" dirty="0"/>
              <a:t>CREATE TRIGGER  определяется триггер на базе триггерной функции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20685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AD91B-D579-D54E-88BB-04C97417E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370"/>
            <a:ext cx="10515600" cy="715530"/>
          </a:xfrm>
        </p:spPr>
        <p:txBody>
          <a:bodyPr/>
          <a:lstStyle/>
          <a:p>
            <a:r>
              <a:rPr lang="ru-RU" dirty="0"/>
              <a:t>Синтаксис триггера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394E96-2537-2242-9147-C93776B80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6899"/>
            <a:ext cx="10515600" cy="55457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" dirty="0"/>
              <a:t>CREATE TRIGGER </a:t>
            </a:r>
            <a:r>
              <a:rPr lang="ru-RU" b="1" i="1" dirty="0"/>
              <a:t>имя</a:t>
            </a:r>
            <a:r>
              <a:rPr lang="ru-RU" dirty="0"/>
              <a:t>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{ </a:t>
            </a:r>
            <a:r>
              <a:rPr lang="en" dirty="0"/>
              <a:t>BEFORE | AFTER | INSTEAD OF } { </a:t>
            </a:r>
            <a:r>
              <a:rPr lang="ru-RU" i="1" dirty="0"/>
              <a:t>событие</a:t>
            </a:r>
            <a:r>
              <a:rPr lang="ru-RU" dirty="0"/>
              <a:t> [ </a:t>
            </a:r>
            <a:r>
              <a:rPr lang="en" dirty="0"/>
              <a:t>OR ... ] } </a:t>
            </a:r>
          </a:p>
          <a:p>
            <a:pPr marL="0" indent="0">
              <a:buNone/>
            </a:pPr>
            <a:r>
              <a:rPr lang="en" dirty="0"/>
              <a:t>ON </a:t>
            </a:r>
            <a:r>
              <a:rPr lang="ru-RU" b="1" i="1" dirty="0" err="1"/>
              <a:t>имя_таблицы</a:t>
            </a:r>
            <a:endParaRPr lang="en-US" b="1" dirty="0"/>
          </a:p>
          <a:p>
            <a:pPr marL="0" indent="0">
              <a:buNone/>
            </a:pPr>
            <a:r>
              <a:rPr lang="en" dirty="0"/>
              <a:t>[ FOR [ EACH ] { ROW | STATEMENT } ] </a:t>
            </a:r>
            <a:endParaRPr lang="en-US" dirty="0"/>
          </a:p>
          <a:p>
            <a:pPr marL="0" indent="0">
              <a:buNone/>
            </a:pPr>
            <a:r>
              <a:rPr lang="en" dirty="0"/>
              <a:t>EXECUTE PROCEDURE </a:t>
            </a:r>
            <a:r>
              <a:rPr lang="ru-RU" b="1" i="1" dirty="0" err="1"/>
              <a:t>имя_функции</a:t>
            </a:r>
            <a:r>
              <a:rPr lang="ru-RU" b="1" dirty="0"/>
              <a:t> </a:t>
            </a:r>
            <a:r>
              <a:rPr lang="ru-RU" dirty="0"/>
              <a:t>( </a:t>
            </a:r>
            <a:r>
              <a:rPr lang="ru-RU" i="1" dirty="0"/>
              <a:t>аргументы</a:t>
            </a:r>
            <a:r>
              <a:rPr lang="ru-RU" dirty="0"/>
              <a:t> )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Здесь допускается </a:t>
            </a:r>
            <a:r>
              <a:rPr lang="ru-RU" i="1" dirty="0"/>
              <a:t>событие</a:t>
            </a:r>
            <a:r>
              <a:rPr lang="ru-RU" dirty="0"/>
              <a:t>: </a:t>
            </a:r>
            <a:endParaRPr lang="en-US" dirty="0"/>
          </a:p>
          <a:p>
            <a:r>
              <a:rPr lang="en" dirty="0"/>
              <a:t>INSERT </a:t>
            </a:r>
          </a:p>
          <a:p>
            <a:r>
              <a:rPr lang="en" dirty="0"/>
              <a:t>UPDATE [ OF </a:t>
            </a:r>
            <a:r>
              <a:rPr lang="ru-RU" i="1" dirty="0" err="1"/>
              <a:t>имя_столбца</a:t>
            </a:r>
            <a:r>
              <a:rPr lang="ru-RU" dirty="0"/>
              <a:t> [, ... ] ] </a:t>
            </a:r>
            <a:endParaRPr lang="en-US" dirty="0"/>
          </a:p>
          <a:p>
            <a:r>
              <a:rPr lang="en" dirty="0"/>
              <a:t>DELETE </a:t>
            </a:r>
          </a:p>
          <a:p>
            <a:r>
              <a:rPr lang="en" dirty="0"/>
              <a:t>TRUNCATE</a:t>
            </a:r>
          </a:p>
          <a:p>
            <a:endParaRPr lang="en" dirty="0"/>
          </a:p>
          <a:p>
            <a:pPr marL="0" indent="0">
              <a:buNone/>
            </a:pPr>
            <a:r>
              <a:rPr lang="en" dirty="0"/>
              <a:t>DROP TRIGGER </a:t>
            </a:r>
            <a:r>
              <a:rPr lang="ru-RU" b="1" i="1" dirty="0"/>
              <a:t>имя</a:t>
            </a:r>
            <a:r>
              <a:rPr lang="en" dirty="0"/>
              <a:t> ON </a:t>
            </a:r>
            <a:r>
              <a:rPr lang="ru-RU" b="1" i="1" dirty="0" err="1"/>
              <a:t>имя_таблицы</a:t>
            </a:r>
            <a:r>
              <a:rPr lang="en" dirty="0"/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79041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A50C8-93E6-F34E-8D2D-C560DFA1D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37400"/>
          </a:xfrm>
        </p:spPr>
        <p:txBody>
          <a:bodyPr>
            <a:normAutofit fontScale="90000"/>
          </a:bodyPr>
          <a:lstStyle/>
          <a:p>
            <a:r>
              <a:rPr lang="ru-RU" dirty="0"/>
              <a:t>Синтаксис триггерной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B15513-DC6C-9B44-850F-6B5CE7270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89" y="783770"/>
            <a:ext cx="11376560" cy="607422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ru-RU" dirty="0">
                <a:latin typeface="Roboto"/>
              </a:rPr>
              <a:t>Объявляется как функция без аргументов и с типом результата </a:t>
            </a:r>
            <a:r>
              <a:rPr lang="ru-RU" dirty="0" err="1">
                <a:latin typeface="Roboto"/>
              </a:rPr>
              <a:t>trigger</a:t>
            </a:r>
            <a:r>
              <a:rPr lang="ru-RU" dirty="0">
                <a:latin typeface="Roboto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ru-RU" dirty="0">
                <a:latin typeface="Roboto"/>
              </a:rPr>
              <a:t>Функция должна объявляться без аргументов, даже если ожидается, что она будет получать аргументы, аргументы передаются через TG_ARGV.</a:t>
            </a:r>
          </a:p>
          <a:p>
            <a:pPr>
              <a:lnSpc>
                <a:spcPct val="120000"/>
              </a:lnSpc>
            </a:pPr>
            <a:r>
              <a:rPr lang="ru-RU" dirty="0">
                <a:latin typeface="Roboto"/>
              </a:rPr>
              <a:t>Автоматически создаются специальные переменные: 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NEW</a:t>
            </a:r>
            <a:r>
              <a:rPr lang="ru-RU" dirty="0">
                <a:latin typeface="Roboto"/>
              </a:rPr>
              <a:t> - Тип данных RECORD. Переменная содержит новую строку базы данных для команд INSERT/UPDATE в триггерах </a:t>
            </a:r>
            <a:r>
              <a:rPr lang="ru-RU" i="1" dirty="0">
                <a:latin typeface="Roboto"/>
              </a:rPr>
              <a:t>уровня строки</a:t>
            </a:r>
            <a:r>
              <a:rPr lang="ru-RU" dirty="0">
                <a:latin typeface="Roboto"/>
              </a:rPr>
              <a:t>. 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OLD</a:t>
            </a:r>
            <a:r>
              <a:rPr lang="ru-RU" dirty="0">
                <a:latin typeface="Roboto"/>
              </a:rPr>
              <a:t> - Тип данных RECORD. Переменная содержит старую строку базы данных для команд UPDATE/DELETE в триггерах </a:t>
            </a:r>
            <a:r>
              <a:rPr lang="ru-RU" i="1" dirty="0">
                <a:latin typeface="Roboto"/>
              </a:rPr>
              <a:t>уровня строки</a:t>
            </a:r>
            <a:r>
              <a:rPr lang="ru-RU" dirty="0">
                <a:latin typeface="Roboto"/>
              </a:rPr>
              <a:t>. 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TG_WHEN </a:t>
            </a:r>
            <a:r>
              <a:rPr lang="ru-RU" dirty="0">
                <a:latin typeface="Roboto"/>
              </a:rPr>
              <a:t>- Тип данных </a:t>
            </a:r>
            <a:r>
              <a:rPr lang="ru-RU" dirty="0" err="1">
                <a:latin typeface="Roboto"/>
              </a:rPr>
              <a:t>text</a:t>
            </a:r>
            <a:r>
              <a:rPr lang="ru-RU" dirty="0">
                <a:latin typeface="Roboto"/>
              </a:rPr>
              <a:t>. Строка, содержащая BEFORE, AFTER или INSTEAD OF, в зависимости от определения триггера.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TG_LEVEL </a:t>
            </a:r>
            <a:r>
              <a:rPr lang="ru-RU" dirty="0">
                <a:latin typeface="Roboto"/>
              </a:rPr>
              <a:t>- Тип данных </a:t>
            </a:r>
            <a:r>
              <a:rPr lang="ru-RU" dirty="0" err="1">
                <a:latin typeface="Roboto"/>
              </a:rPr>
              <a:t>text</a:t>
            </a:r>
            <a:r>
              <a:rPr lang="ru-RU" dirty="0">
                <a:latin typeface="Roboto"/>
              </a:rPr>
              <a:t>. Строка, содержащая ROW или STATEMENT, в зависимости от определения триггера.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TG_OP </a:t>
            </a:r>
            <a:r>
              <a:rPr lang="ru-RU" dirty="0">
                <a:latin typeface="Roboto"/>
              </a:rPr>
              <a:t>- Тип данных </a:t>
            </a:r>
            <a:r>
              <a:rPr lang="ru-RU" dirty="0" err="1">
                <a:latin typeface="Roboto"/>
              </a:rPr>
              <a:t>text</a:t>
            </a:r>
            <a:r>
              <a:rPr lang="ru-RU" dirty="0">
                <a:latin typeface="Roboto"/>
              </a:rPr>
              <a:t>. Строка, содержащая INSERT, UPDATE, DELETE или TRUNCATE, в зависимости от того, для какой операции сработал триггер.</a:t>
            </a:r>
          </a:p>
          <a:p>
            <a:pPr lvl="1">
              <a:lnSpc>
                <a:spcPct val="120000"/>
              </a:lnSpc>
            </a:pPr>
            <a:r>
              <a:rPr lang="ru-RU" b="1" dirty="0">
                <a:latin typeface="Roboto"/>
              </a:rPr>
              <a:t>TG_TABLE_NAME </a:t>
            </a:r>
            <a:r>
              <a:rPr lang="ru-RU" dirty="0">
                <a:latin typeface="Roboto"/>
              </a:rPr>
              <a:t>- Тип данных </a:t>
            </a:r>
            <a:r>
              <a:rPr lang="ru-RU" dirty="0" err="1">
                <a:latin typeface="Roboto"/>
              </a:rPr>
              <a:t>name</a:t>
            </a:r>
            <a:r>
              <a:rPr lang="ru-RU" dirty="0">
                <a:latin typeface="Roboto"/>
              </a:rPr>
              <a:t>. Имя таблицы, для которой сработал триггер.</a:t>
            </a:r>
          </a:p>
        </p:txBody>
      </p:sp>
    </p:spTree>
    <p:extLst>
      <p:ext uri="{BB962C8B-B14F-4D97-AF65-F5344CB8AC3E}">
        <p14:creationId xmlns:p14="http://schemas.microsoft.com/office/powerpoint/2010/main" val="38723051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99CB7D-AEAE-084E-8FD9-413C324EA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Возвращаемое значение триггерной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3B3F35-8EFB-C147-93C3-CB677802C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Если BEFORE триггер уровня строки возвращает NULL, то все дальнейшие действия с этой строкой прекращаются </a:t>
            </a:r>
          </a:p>
          <a:p>
            <a:r>
              <a:rPr lang="ru-RU" dirty="0"/>
              <a:t>Для того чтобы изменить сохраняемую строку, можно поменять отдельные значения в переменной NEW и затем её вернуть</a:t>
            </a:r>
          </a:p>
          <a:p>
            <a:r>
              <a:rPr lang="ru-RU" dirty="0"/>
              <a:t>Для триггеров DELETE  возвращаем OLD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25375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4A450-3FF5-2442-AB44-F48B314EF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693" y="306010"/>
            <a:ext cx="10515600" cy="575511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323FF5-C1E2-2C4C-853C-56C5D259A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61" y="1009403"/>
            <a:ext cx="11649694" cy="541514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dirty="0"/>
              <a:t>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5205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831E01-331F-954D-A03F-53C93BC7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OLAP (</a:t>
            </a:r>
            <a:r>
              <a:rPr lang="en" dirty="0"/>
              <a:t>online analytical processing</a:t>
            </a:r>
            <a:r>
              <a:rPr lang="en-US" dirty="0"/>
              <a:t>)/WH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162E2B-909F-E14C-B30E-53523A5C9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Большие вставки и обновления</a:t>
            </a:r>
          </a:p>
          <a:p>
            <a:r>
              <a:rPr lang="ru-RU" dirty="0"/>
              <a:t>Большие запросы</a:t>
            </a:r>
          </a:p>
          <a:p>
            <a:r>
              <a:rPr lang="ru-RU" dirty="0"/>
              <a:t>Все должно работать с постоянной скоростью (и допустимо не так быстро…)</a:t>
            </a:r>
          </a:p>
          <a:p>
            <a:endParaRPr lang="ru-RU" dirty="0"/>
          </a:p>
          <a:p>
            <a:r>
              <a:rPr lang="ru-RU" dirty="0"/>
              <a:t>В идеале одна база</a:t>
            </a:r>
          </a:p>
        </p:txBody>
      </p:sp>
    </p:spTree>
    <p:extLst>
      <p:ext uri="{BB962C8B-B14F-4D97-AF65-F5344CB8AC3E}">
        <p14:creationId xmlns:p14="http://schemas.microsoft.com/office/powerpoint/2010/main" val="168436977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C83DED-538D-D148-B3CD-35B6A4C4A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17" y="152873"/>
            <a:ext cx="10515600" cy="778308"/>
          </a:xfrm>
        </p:spPr>
        <p:txBody>
          <a:bodyPr/>
          <a:lstStyle/>
          <a:p>
            <a:r>
              <a:rPr lang="ru-RU" dirty="0"/>
              <a:t>Учетная политика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158DA14-84FC-4749-B66D-1BBE847866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2271208"/>
              </p:ext>
            </p:extLst>
          </p:nvPr>
        </p:nvGraphicFramePr>
        <p:xfrm>
          <a:off x="541317" y="951014"/>
          <a:ext cx="10515600" cy="5752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9908">
                  <a:extLst>
                    <a:ext uri="{9D8B030D-6E8A-4147-A177-3AD203B41FA5}">
                      <a16:colId xmlns:a16="http://schemas.microsoft.com/office/drawing/2014/main" val="841870967"/>
                    </a:ext>
                  </a:extLst>
                </a:gridCol>
                <a:gridCol w="516475">
                  <a:extLst>
                    <a:ext uri="{9D8B030D-6E8A-4147-A177-3AD203B41FA5}">
                      <a16:colId xmlns:a16="http://schemas.microsoft.com/office/drawing/2014/main" val="1764111089"/>
                    </a:ext>
                  </a:extLst>
                </a:gridCol>
                <a:gridCol w="1685113">
                  <a:extLst>
                    <a:ext uri="{9D8B030D-6E8A-4147-A177-3AD203B41FA5}">
                      <a16:colId xmlns:a16="http://schemas.microsoft.com/office/drawing/2014/main" val="1040915750"/>
                    </a:ext>
                  </a:extLst>
                </a:gridCol>
                <a:gridCol w="4386948">
                  <a:extLst>
                    <a:ext uri="{9D8B030D-6E8A-4147-A177-3AD203B41FA5}">
                      <a16:colId xmlns:a16="http://schemas.microsoft.com/office/drawing/2014/main" val="2803876410"/>
                    </a:ext>
                  </a:extLst>
                </a:gridCol>
                <a:gridCol w="1298164">
                  <a:extLst>
                    <a:ext uri="{9D8B030D-6E8A-4147-A177-3AD203B41FA5}">
                      <a16:colId xmlns:a16="http://schemas.microsoft.com/office/drawing/2014/main" val="1911438815"/>
                    </a:ext>
                  </a:extLst>
                </a:gridCol>
                <a:gridCol w="649664">
                  <a:extLst>
                    <a:ext uri="{9D8B030D-6E8A-4147-A177-3AD203B41FA5}">
                      <a16:colId xmlns:a16="http://schemas.microsoft.com/office/drawing/2014/main" val="2359203603"/>
                    </a:ext>
                  </a:extLst>
                </a:gridCol>
                <a:gridCol w="649664">
                  <a:extLst>
                    <a:ext uri="{9D8B030D-6E8A-4147-A177-3AD203B41FA5}">
                      <a16:colId xmlns:a16="http://schemas.microsoft.com/office/drawing/2014/main" val="2795610026"/>
                    </a:ext>
                  </a:extLst>
                </a:gridCol>
                <a:gridCol w="649664">
                  <a:extLst>
                    <a:ext uri="{9D8B030D-6E8A-4147-A177-3AD203B41FA5}">
                      <a16:colId xmlns:a16="http://schemas.microsoft.com/office/drawing/2014/main" val="4098191283"/>
                    </a:ext>
                  </a:extLst>
                </a:gridCol>
              </a:tblGrid>
              <a:tr h="683843">
                <a:tc>
                  <a:txBody>
                    <a:bodyPr/>
                    <a:lstStyle/>
                    <a:p>
                      <a:r>
                        <a:rPr lang="ru-RU" sz="1800" dirty="0"/>
                        <a:t>Дата прихода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Кол-во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Цена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Связь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Дата расхода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Кол-во</a:t>
                      </a:r>
                    </a:p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Цена</a:t>
                      </a:r>
                    </a:p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Себестоимость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27758"/>
                  </a:ext>
                </a:extLst>
              </a:tr>
              <a:tr h="683843">
                <a:tc>
                  <a:txBody>
                    <a:bodyPr/>
                    <a:lstStyle/>
                    <a:p>
                      <a:r>
                        <a:rPr lang="ru-RU" sz="1800" dirty="0"/>
                        <a:t>01</a:t>
                      </a:r>
                      <a:r>
                        <a:rPr lang="en-US" sz="1800" dirty="0"/>
                        <a:t>.03.20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  <a:p>
                      <a:r>
                        <a:rPr lang="ru-RU" sz="18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140591"/>
                  </a:ext>
                </a:extLst>
              </a:tr>
              <a:tr h="683843">
                <a:tc>
                  <a:txBody>
                    <a:bodyPr/>
                    <a:lstStyle/>
                    <a:p>
                      <a:r>
                        <a:rPr lang="en-US" sz="1800" dirty="0"/>
                        <a:t>03.03.20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  <a:p>
                      <a:r>
                        <a:rPr lang="ru-RU" sz="1800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45801"/>
                  </a:ext>
                </a:extLst>
              </a:tr>
              <a:tr h="683843"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04.03.20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1210</a:t>
                      </a:r>
                    </a:p>
                    <a:p>
                      <a:r>
                        <a:rPr lang="en-US" sz="1800" dirty="0"/>
                        <a:t>FIFO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691705"/>
                  </a:ext>
                </a:extLst>
              </a:tr>
              <a:tr h="843094"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Из прихода  01.03.20 взять 10     1000</a:t>
                      </a:r>
                    </a:p>
                    <a:p>
                      <a:r>
                        <a:rPr lang="ru-RU" sz="1800" dirty="0"/>
                        <a:t>Из прихода  0</a:t>
                      </a:r>
                      <a:r>
                        <a:rPr lang="en-US" sz="1800" dirty="0"/>
                        <a:t>3</a:t>
                      </a:r>
                      <a:r>
                        <a:rPr lang="ru-RU" sz="1800" dirty="0"/>
                        <a:t>.03.20 взять 3      210 = </a:t>
                      </a:r>
                      <a:r>
                        <a:rPr lang="ru-RU" sz="1800" b="1" dirty="0"/>
                        <a:t>1210</a:t>
                      </a:r>
                    </a:p>
                    <a:p>
                      <a:r>
                        <a:rPr lang="ru-RU" sz="1800" dirty="0"/>
                        <a:t>- это </a:t>
                      </a:r>
                      <a:r>
                        <a:rPr lang="en-US" sz="1800" b="1" dirty="0"/>
                        <a:t>FIFO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740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358390"/>
                  </a:ext>
                </a:extLst>
              </a:tr>
              <a:tr h="683843"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Или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70871"/>
                  </a:ext>
                </a:extLst>
              </a:tr>
              <a:tr h="843094"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/>
                        <a:t>Из прихода  0</a:t>
                      </a:r>
                      <a:r>
                        <a:rPr lang="en-US" sz="1800" dirty="0"/>
                        <a:t>3</a:t>
                      </a:r>
                      <a:r>
                        <a:rPr lang="ru-RU" sz="1800" dirty="0"/>
                        <a:t>.03.20 взять </a:t>
                      </a:r>
                      <a:r>
                        <a:rPr lang="en-US" sz="1800" dirty="0"/>
                        <a:t>9</a:t>
                      </a:r>
                      <a:r>
                        <a:rPr lang="ru-RU" sz="1800" dirty="0"/>
                        <a:t> 900</a:t>
                      </a:r>
                    </a:p>
                    <a:p>
                      <a:r>
                        <a:rPr lang="ru-RU" sz="1800" dirty="0"/>
                        <a:t>Из прихода  01.03.20 взять </a:t>
                      </a:r>
                      <a:r>
                        <a:rPr lang="en-US" sz="1800" dirty="0"/>
                        <a:t>4</a:t>
                      </a:r>
                      <a:r>
                        <a:rPr lang="ru-RU" sz="1800" dirty="0"/>
                        <a:t>   280 = </a:t>
                      </a:r>
                      <a:r>
                        <a:rPr lang="ru-RU" sz="1800" b="1" dirty="0"/>
                        <a:t>1180</a:t>
                      </a:r>
                      <a:r>
                        <a:rPr lang="ru-RU" sz="1800" dirty="0"/>
                        <a:t>   </a:t>
                      </a:r>
                    </a:p>
                    <a:p>
                      <a:r>
                        <a:rPr lang="ru-RU" sz="1800" dirty="0"/>
                        <a:t>- это </a:t>
                      </a:r>
                      <a:r>
                        <a:rPr lang="en-US" sz="1800" b="1" dirty="0"/>
                        <a:t>LIFO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770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375800"/>
                  </a:ext>
                </a:extLst>
              </a:tr>
            </a:tbl>
          </a:graphicData>
        </a:graphic>
      </p:graphicFrame>
      <p:sp>
        <p:nvSpPr>
          <p:cNvPr id="7" name="Стрелка вправо 6">
            <a:extLst>
              <a:ext uri="{FF2B5EF4-FFF2-40B4-BE49-F238E27FC236}">
                <a16:creationId xmlns:a16="http://schemas.microsoft.com/office/drawing/2014/main" id="{12B35B44-298E-6E40-916F-567D8B90CC3C}"/>
              </a:ext>
            </a:extLst>
          </p:cNvPr>
          <p:cNvSpPr/>
          <p:nvPr/>
        </p:nvSpPr>
        <p:spPr>
          <a:xfrm rot="664155">
            <a:off x="2158683" y="2847011"/>
            <a:ext cx="5770481" cy="2478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 вправо 7">
            <a:extLst>
              <a:ext uri="{FF2B5EF4-FFF2-40B4-BE49-F238E27FC236}">
                <a16:creationId xmlns:a16="http://schemas.microsoft.com/office/drawing/2014/main" id="{C7EF940C-398A-734C-B047-70ECD9790648}"/>
              </a:ext>
            </a:extLst>
          </p:cNvPr>
          <p:cNvSpPr/>
          <p:nvPr/>
        </p:nvSpPr>
        <p:spPr>
          <a:xfrm rot="405538">
            <a:off x="2060345" y="3314125"/>
            <a:ext cx="5845725" cy="229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4131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22579-8AC4-E443-B646-18D7D4F1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напишем триггер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BA1078-2112-8745-8199-E0A5EFBF3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Операция: 1) Вставка</a:t>
            </a:r>
            <a:r>
              <a:rPr lang="en-US" dirty="0"/>
              <a:t>, 2) </a:t>
            </a:r>
            <a:r>
              <a:rPr lang="ru-RU" dirty="0"/>
              <a:t>Изменение, 3) Удаление</a:t>
            </a:r>
          </a:p>
          <a:p>
            <a:r>
              <a:rPr lang="ru-RU" dirty="0"/>
              <a:t>Таблица: 1) </a:t>
            </a:r>
            <a:r>
              <a:rPr lang="en-US" dirty="0" err="1"/>
              <a:t>recgoods</a:t>
            </a:r>
            <a:r>
              <a:rPr lang="en-US" dirty="0"/>
              <a:t> </a:t>
            </a:r>
            <a:r>
              <a:rPr lang="ru-RU" dirty="0"/>
              <a:t>2) </a:t>
            </a:r>
            <a:r>
              <a:rPr lang="en-US" dirty="0" err="1"/>
              <a:t>incgoods</a:t>
            </a:r>
            <a:endParaRPr lang="en-US" dirty="0"/>
          </a:p>
          <a:p>
            <a:r>
              <a:rPr lang="ru-RU" dirty="0"/>
              <a:t>Учетная политика: </a:t>
            </a:r>
            <a:r>
              <a:rPr lang="en-US" dirty="0"/>
              <a:t>1) FIFO 2) LIFO</a:t>
            </a:r>
          </a:p>
          <a:p>
            <a:r>
              <a:rPr lang="ru-RU" dirty="0"/>
              <a:t>Задача триггера поддержка </a:t>
            </a:r>
            <a:r>
              <a:rPr lang="ru-RU" dirty="0" err="1"/>
              <a:t>remains</a:t>
            </a:r>
            <a:r>
              <a:rPr lang="ru-RU" dirty="0"/>
              <a:t> и </a:t>
            </a:r>
            <a:r>
              <a:rPr lang="ru-RU" dirty="0" err="1"/>
              <a:t>irlink</a:t>
            </a:r>
            <a:r>
              <a:rPr lang="ru-RU" dirty="0"/>
              <a:t> в актуальном состоянии</a:t>
            </a:r>
            <a:endParaRPr lang="en-US" dirty="0"/>
          </a:p>
          <a:p>
            <a:r>
              <a:rPr lang="ru-RU" dirty="0"/>
              <a:t>Если образуются отрицательные остатки, то создавать исключение</a:t>
            </a:r>
          </a:p>
          <a:p>
            <a:r>
              <a:rPr lang="ru-RU" dirty="0"/>
              <a:t>Триггер должен модифицировать минимальное необходимое количество записей</a:t>
            </a:r>
          </a:p>
        </p:txBody>
      </p:sp>
    </p:spTree>
    <p:extLst>
      <p:ext uri="{BB962C8B-B14F-4D97-AF65-F5344CB8AC3E}">
        <p14:creationId xmlns:p14="http://schemas.microsoft.com/office/powerpoint/2010/main" val="13383257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AFDC3A-9CC2-7247-A98E-8471564EA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7"/>
            <a:ext cx="10515600" cy="1325563"/>
          </a:xfrm>
        </p:spPr>
        <p:txBody>
          <a:bodyPr/>
          <a:lstStyle/>
          <a:p>
            <a:r>
              <a:rPr lang="ru-RU" dirty="0"/>
              <a:t>Представления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0ACD15-D5E5-7345-8C0C-597D36195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r>
              <a:rPr lang="ru-RU" dirty="0"/>
              <a:t>Представление (</a:t>
            </a:r>
            <a:r>
              <a:rPr lang="ru-RU" dirty="0" err="1"/>
              <a:t>view</a:t>
            </a:r>
            <a:r>
              <a:rPr lang="ru-RU" dirty="0"/>
              <a:t>) — виртуальная (логическая) таблица, представляющая собой поименованный запрос (</a:t>
            </a:r>
            <a:r>
              <a:rPr lang="en-US" dirty="0"/>
              <a:t>alias</a:t>
            </a:r>
            <a:r>
              <a:rPr lang="ru-RU" dirty="0"/>
              <a:t> к запросу)</a:t>
            </a:r>
            <a:endParaRPr lang="en-US" dirty="0"/>
          </a:p>
          <a:p>
            <a:r>
              <a:rPr lang="ru-RU" dirty="0"/>
              <a:t>В запросе </a:t>
            </a:r>
            <a:r>
              <a:rPr lang="en-US" dirty="0"/>
              <a:t>view -</a:t>
            </a:r>
            <a:r>
              <a:rPr lang="ru-RU" dirty="0"/>
              <a:t> будет подставлен как подзапрос</a:t>
            </a:r>
          </a:p>
          <a:p>
            <a:r>
              <a:rPr lang="ru-RU" dirty="0"/>
              <a:t>Представление не является самостоятельной частью набора данных, хранящегося в базе</a:t>
            </a:r>
          </a:p>
          <a:p>
            <a:r>
              <a:rPr lang="ru-RU" dirty="0"/>
              <a:t>Содержимое представления динамически вычисляется на основании данных, находящихся в реальных таблицах</a:t>
            </a:r>
          </a:p>
          <a:p>
            <a:r>
              <a:rPr lang="ru-RU" dirty="0"/>
              <a:t>Изменение данных в реальной таблице БД немедленно отражается в содержимом всех представлений, построенных на основании этой таблицы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571488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F0DAF3-1517-E447-8E59-C38E63B3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представления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EE1BA6-13DE-E548-80F5-E9E7CBBC0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8740"/>
            <a:ext cx="10515600" cy="482822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create or replace view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my_sales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(goods, storage,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ddate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 as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select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rg.goods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r.storage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r.ddate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rg.volume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rg.price</a:t>
            </a: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recept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r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join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recgoods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my_sales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my_sales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s join goods g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s.goods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0990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336FD8-AF7D-EF44-AA6E-F885ED83B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295829"/>
            <a:ext cx="10515600" cy="770415"/>
          </a:xfrm>
        </p:spPr>
        <p:txBody>
          <a:bodyPr/>
          <a:lstStyle/>
          <a:p>
            <a:r>
              <a:rPr lang="en-US" dirty="0"/>
              <a:t>WITH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01B199-0BFF-AA44-B959-A3E0545F0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7290"/>
            <a:ext cx="10515600" cy="499967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With </a:t>
            </a:r>
            <a:r>
              <a:rPr lang="ru-RU" dirty="0"/>
              <a:t>– это </a:t>
            </a:r>
            <a:r>
              <a:rPr lang="en-US" dirty="0"/>
              <a:t>view </a:t>
            </a:r>
            <a:r>
              <a:rPr lang="ru-RU" dirty="0"/>
              <a:t>которое используется в одном запросе</a:t>
            </a:r>
          </a:p>
          <a:p>
            <a:endParaRPr lang="ru-RU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with rec(goods, storage,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vol) as (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select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rg.goods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r.storage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r.ddate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rg.volume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from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recept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join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recgoods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rg.id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*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rec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279644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7986A5-261A-A744-A073-2F304E209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B2BA87-99B8-A349-826F-B9D7A032E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13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Как создать последовательность: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</a:t>
            </a:r>
            <a:r>
              <a:rPr lang="ru-RU" dirty="0"/>
              <a:t>способа:</a:t>
            </a:r>
          </a:p>
          <a:p>
            <a:pPr marL="0" indent="0">
              <a:buNone/>
            </a:pPr>
            <a:r>
              <a:rPr lang="ru-RU" dirty="0"/>
              <a:t>1) ?</a:t>
            </a:r>
          </a:p>
          <a:p>
            <a:pPr marL="0" indent="0">
              <a:buNone/>
            </a:pPr>
            <a:r>
              <a:rPr lang="ru-RU" dirty="0"/>
              <a:t>2) …. это контрольная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3) – пока не знаем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9CCE0A27-DCFB-B141-B8C3-6FFC03D84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877756"/>
              </p:ext>
            </p:extLst>
          </p:nvPr>
        </p:nvGraphicFramePr>
        <p:xfrm>
          <a:off x="3803650" y="1732598"/>
          <a:ext cx="1168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400">
                  <a:extLst>
                    <a:ext uri="{9D8B030D-6E8A-4147-A177-3AD203B41FA5}">
                      <a16:colId xmlns:a16="http://schemas.microsoft.com/office/drawing/2014/main" val="3952564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06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615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508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57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9676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334184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44680-78F0-464D-829F-31FA25BA0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</a:t>
            </a:r>
            <a:r>
              <a:rPr lang="en" dirty="0"/>
              <a:t>RECURSIVE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ED9C18-5C4C-0145-90D8-632FD53FE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with recursive t as (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select 1 id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union all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select id+1 from t where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&lt; 10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t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91827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6B2FE5-76AE-DF40-9B04-5F3DBA227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Дерево товаров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A07E35-FD42-824A-A592-2296920CE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Это контрольная</a:t>
            </a:r>
          </a:p>
        </p:txBody>
      </p:sp>
    </p:spTree>
    <p:extLst>
      <p:ext uri="{BB962C8B-B14F-4D97-AF65-F5344CB8AC3E}">
        <p14:creationId xmlns:p14="http://schemas.microsoft.com/office/powerpoint/2010/main" val="329251658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55576B-7538-AC47-A416-103977DA6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LATERAL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4C10E3-75D5-7148-8CA6-E71A2A94C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Перед подзапросами в предложении </a:t>
            </a:r>
            <a:r>
              <a:rPr lang="en" dirty="0"/>
              <a:t>FROM </a:t>
            </a:r>
            <a:r>
              <a:rPr lang="ru-RU" dirty="0"/>
              <a:t>можно добавить ключевое слово </a:t>
            </a:r>
            <a:r>
              <a:rPr lang="en" dirty="0"/>
              <a:t>LATERAL. </a:t>
            </a:r>
          </a:p>
          <a:p>
            <a:r>
              <a:rPr lang="ru-RU" dirty="0"/>
              <a:t>Это позволит ссылаться в них на столбцы предшествующих элементов списка </a:t>
            </a:r>
            <a:r>
              <a:rPr lang="en" dirty="0"/>
              <a:t>FROM. </a:t>
            </a:r>
          </a:p>
          <a:p>
            <a:r>
              <a:rPr lang="ru-RU" dirty="0"/>
              <a:t>Без </a:t>
            </a:r>
            <a:r>
              <a:rPr lang="en" dirty="0"/>
              <a:t>LATERAL </a:t>
            </a:r>
            <a:r>
              <a:rPr lang="ru-RU" dirty="0"/>
              <a:t>каждый подзапрос выполняется независимо и поэтому не может обращаться к другим элементам </a:t>
            </a:r>
            <a:r>
              <a:rPr lang="en" dirty="0"/>
              <a:t>FROM</a:t>
            </a:r>
          </a:p>
          <a:p>
            <a:r>
              <a:rPr lang="ru-RU" dirty="0"/>
              <a:t>Перед табличными функциями в предложении </a:t>
            </a:r>
            <a:r>
              <a:rPr lang="en" dirty="0"/>
              <a:t>FROM </a:t>
            </a:r>
            <a:r>
              <a:rPr lang="ru-RU" dirty="0"/>
              <a:t>также можно указать </a:t>
            </a:r>
            <a:r>
              <a:rPr lang="en" dirty="0"/>
              <a:t>LATERAL, </a:t>
            </a:r>
            <a:r>
              <a:rPr lang="ru-RU" dirty="0"/>
              <a:t>но для них это ключевое слово необязательно; в аргументах функций в любом случае можно обращаться к столбцам в предыдущих элементах </a:t>
            </a:r>
            <a:r>
              <a:rPr lang="en" dirty="0"/>
              <a:t>FROM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819167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3F85B-2F86-2B4B-B863-10F90143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" dirty="0"/>
              <a:t>LATERAL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1E9BA-51F8-8041-BD74-97C713CEEA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470"/>
            <a:ext cx="10515600" cy="456056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foo,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LATERAL (SELECT * FROM bar WHERE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bar.id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foo.bar_id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 ss;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/>
              <a:t>Так не нужно писать!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А так можно: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manufacturers m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LATERAL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get_product_names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m.id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pname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8653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24BE77-806C-334E-8FEF-73D268BF6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ru-RU" dirty="0"/>
              <a:t>диалекты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216106-E47C-7549-89B1-43D8AE903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PL/SQL</a:t>
            </a:r>
          </a:p>
          <a:p>
            <a:pPr lvl="1"/>
            <a:r>
              <a:rPr lang="en-US" dirty="0"/>
              <a:t>Oracle</a:t>
            </a:r>
          </a:p>
          <a:p>
            <a:pPr lvl="1"/>
            <a:r>
              <a:rPr lang="ru-RU" dirty="0"/>
              <a:t>«Условно» </a:t>
            </a:r>
            <a:r>
              <a:rPr lang="en-US" dirty="0"/>
              <a:t>PostgreSQL</a:t>
            </a:r>
          </a:p>
          <a:p>
            <a:r>
              <a:rPr lang="en-US" dirty="0"/>
              <a:t>TSQL</a:t>
            </a:r>
          </a:p>
          <a:p>
            <a:pPr lvl="1"/>
            <a:r>
              <a:rPr lang="en-US" dirty="0"/>
              <a:t>MS SQL</a:t>
            </a:r>
          </a:p>
          <a:p>
            <a:pPr lvl="1"/>
            <a:r>
              <a:rPr lang="en-US" dirty="0"/>
              <a:t>Sybase ASE</a:t>
            </a:r>
          </a:p>
          <a:p>
            <a:r>
              <a:rPr lang="en-US" dirty="0" err="1"/>
              <a:t>Watcom</a:t>
            </a:r>
            <a:r>
              <a:rPr lang="en-US" dirty="0"/>
              <a:t> SQL</a:t>
            </a:r>
          </a:p>
          <a:p>
            <a:pPr lvl="1"/>
            <a:r>
              <a:rPr lang="en-US" dirty="0"/>
              <a:t>Sybase ASA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335540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8B625-5B76-AE4C-A33D-4C5939A8A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976155"/>
          </a:xfrm>
        </p:spPr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AE2772-9B12-AC43-9B8C-8CB22BEEA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8670"/>
            <a:ext cx="10515600" cy="3634740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ru-RU" b="1" dirty="0"/>
              <a:t>1) 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client_groups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id serial,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name text,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parent int references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client_groups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(id),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key(id)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alter table client add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client_groups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int references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client_groups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(id);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ru-RU" dirty="0"/>
              <a:t>Построить запрос. Поля:</a:t>
            </a:r>
          </a:p>
          <a:p>
            <a:pPr>
              <a:spcBef>
                <a:spcPts val="200"/>
              </a:spcBef>
            </a:pPr>
            <a:r>
              <a:rPr lang="ru-RU" dirty="0"/>
              <a:t>ИД Клиента</a:t>
            </a:r>
          </a:p>
          <a:p>
            <a:pPr>
              <a:spcBef>
                <a:spcPts val="200"/>
              </a:spcBef>
            </a:pPr>
            <a:r>
              <a:rPr lang="ru-RU" dirty="0"/>
              <a:t>Имя клиента</a:t>
            </a:r>
          </a:p>
          <a:p>
            <a:pPr>
              <a:spcBef>
                <a:spcPts val="200"/>
              </a:spcBef>
            </a:pPr>
            <a:r>
              <a:rPr lang="ru-RU" dirty="0"/>
              <a:t>ИД Группы клиента</a:t>
            </a:r>
          </a:p>
          <a:p>
            <a:pPr>
              <a:spcBef>
                <a:spcPts val="200"/>
              </a:spcBef>
            </a:pPr>
            <a:r>
              <a:rPr lang="ru-RU" dirty="0"/>
              <a:t>Имя Группы клиента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ru-RU" dirty="0"/>
              <a:t>Запрос должен возвращать строки по всем группам клиента, как родительским группам,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ru-RU" dirty="0"/>
              <a:t>так и группам-предкам более высокого уровня.</a:t>
            </a:r>
          </a:p>
          <a:p>
            <a:pPr marL="0" indent="0">
              <a:spcBef>
                <a:spcPts val="200"/>
              </a:spcBef>
              <a:buNone/>
            </a:pPr>
            <a:endParaRPr lang="ru-RU" dirty="0"/>
          </a:p>
          <a:p>
            <a:pPr marL="0" indent="0">
              <a:spcBef>
                <a:spcPts val="200"/>
              </a:spcBef>
              <a:buNone/>
            </a:pPr>
            <a:r>
              <a:rPr lang="ru-RU" dirty="0"/>
              <a:t>2) Построить запрос для произвольного </a:t>
            </a:r>
            <a:r>
              <a:rPr lang="en" dirty="0"/>
              <a:t>n.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ru-RU" dirty="0"/>
              <a:t>Для </a:t>
            </a:r>
            <a:r>
              <a:rPr lang="en" dirty="0"/>
              <a:t>n = 4 </a:t>
            </a:r>
            <a:r>
              <a:rPr lang="ru-RU" dirty="0"/>
              <a:t>запрос должен вернуть: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23565107-3FE8-FD4C-A825-172CF5EEB5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933417"/>
              </p:ext>
            </p:extLst>
          </p:nvPr>
        </p:nvGraphicFramePr>
        <p:xfrm>
          <a:off x="4700270" y="3967004"/>
          <a:ext cx="2352040" cy="2788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3247">
                  <a:extLst>
                    <a:ext uri="{9D8B030D-6E8A-4147-A177-3AD203B41FA5}">
                      <a16:colId xmlns:a16="http://schemas.microsoft.com/office/drawing/2014/main" val="668078882"/>
                    </a:ext>
                  </a:extLst>
                </a:gridCol>
                <a:gridCol w="1178793">
                  <a:extLst>
                    <a:ext uri="{9D8B030D-6E8A-4147-A177-3AD203B41FA5}">
                      <a16:colId xmlns:a16="http://schemas.microsoft.com/office/drawing/2014/main" val="878278044"/>
                    </a:ext>
                  </a:extLst>
                </a:gridCol>
              </a:tblGrid>
              <a:tr h="25346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Col1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Col2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5813968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0453145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9174774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356262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11319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9172856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8992588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0062058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8851579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7757850"/>
                  </a:ext>
                </a:extLst>
              </a:tr>
              <a:tr h="253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4</a:t>
                      </a:r>
                      <a:endParaRPr lang="ru-RU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757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740971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C27FE5-8C2D-C345-BC04-4A9D7C1BB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1325563"/>
          </a:xfrm>
        </p:spPr>
        <p:txBody>
          <a:bodyPr/>
          <a:lstStyle/>
          <a:p>
            <a:r>
              <a:rPr lang="ru-RU" dirty="0"/>
              <a:t>Оконные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62820C-6DED-A541-BF85-7786E4228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7290"/>
            <a:ext cx="10515600" cy="499967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Синтаксис:</a:t>
            </a:r>
          </a:p>
          <a:p>
            <a:pPr marL="457200" lvl="1" indent="0" algn="ctr">
              <a:buNone/>
            </a:pP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функция 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OVER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окно</a:t>
            </a:r>
          </a:p>
          <a:p>
            <a:r>
              <a:rPr lang="ru-RU" dirty="0"/>
              <a:t>Указываются в </a:t>
            </a:r>
            <a:r>
              <a:rPr lang="en-US" dirty="0"/>
              <a:t>select list-</a:t>
            </a:r>
            <a:r>
              <a:rPr lang="ru-RU" dirty="0"/>
              <a:t>е</a:t>
            </a:r>
          </a:p>
          <a:p>
            <a:r>
              <a:rPr lang="ru-RU" dirty="0"/>
              <a:t>Сначала выполняется основной запрос (кроме </a:t>
            </a:r>
            <a:r>
              <a:rPr lang="en-US" dirty="0"/>
              <a:t>order</a:t>
            </a:r>
            <a:r>
              <a:rPr lang="ru-RU" dirty="0"/>
              <a:t> и </a:t>
            </a:r>
            <a:r>
              <a:rPr lang="en" dirty="0"/>
              <a:t>limit), </a:t>
            </a:r>
            <a:r>
              <a:rPr lang="ru-RU" dirty="0"/>
              <a:t>а потом просчитываются оконные выражения</a:t>
            </a:r>
          </a:p>
          <a:p>
            <a:r>
              <a:rPr lang="ru-RU" dirty="0"/>
              <a:t>Если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окно = ()</a:t>
            </a:r>
            <a:r>
              <a:rPr lang="ru-RU" dirty="0"/>
              <a:t>, то значит оно включает все записи</a:t>
            </a:r>
            <a:endParaRPr lang="en-US" dirty="0"/>
          </a:p>
          <a:p>
            <a:r>
              <a:rPr lang="ru-RU" dirty="0"/>
              <a:t>Функции бывают:</a:t>
            </a:r>
          </a:p>
          <a:p>
            <a:pPr lvl="1"/>
            <a:r>
              <a:rPr lang="ru-RU" dirty="0"/>
              <a:t>Специальными. Например: </a:t>
            </a:r>
          </a:p>
          <a:p>
            <a:pPr lvl="2"/>
            <a:r>
              <a:rPr lang="en" dirty="0" err="1">
                <a:solidFill>
                  <a:srgbClr val="2A2C33"/>
                </a:solidFill>
                <a:latin typeface="Menlo" panose="020B0609030804020204" pitchFamily="49" charset="0"/>
              </a:rPr>
              <a:t>row_number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()</a:t>
            </a:r>
            <a:endParaRPr lang="ru-RU" dirty="0">
              <a:solidFill>
                <a:srgbClr val="2A2C33"/>
              </a:solidFill>
              <a:latin typeface="Menlo" panose="020B0609030804020204" pitchFamily="49" charset="0"/>
            </a:endParaRPr>
          </a:p>
          <a:p>
            <a:pPr lvl="2"/>
            <a:endParaRPr lang="ru-RU" dirty="0"/>
          </a:p>
          <a:p>
            <a:pPr lvl="1"/>
            <a:r>
              <a:rPr lang="ru-RU" dirty="0"/>
              <a:t>любыми агрегирующими. Например:</a:t>
            </a:r>
          </a:p>
          <a:p>
            <a:pPr lvl="2"/>
            <a:r>
              <a:rPr lang="ru-RU" dirty="0"/>
              <a:t>…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30923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F286D-274B-A242-8F2C-0A7404B82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оконной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7B8B02-6775-A148-81DF-588364FD2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SELECT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id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  </a:t>
            </a: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section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,</a:t>
            </a:r>
            <a:endParaRPr lang="en" dirty="0">
              <a:solidFill>
                <a:srgbClr val="93009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  header,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  score,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  </a:t>
            </a:r>
            <a:r>
              <a:rPr lang="en" dirty="0" err="1">
                <a:solidFill>
                  <a:srgbClr val="2A2C33"/>
                </a:solidFill>
                <a:latin typeface="Menlo" panose="020B0609030804020204" pitchFamily="49" charset="0"/>
              </a:rPr>
              <a:t>row_number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() </a:t>
            </a: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OVER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 ()  </a:t>
            </a: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AS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 </a:t>
            </a: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num</a:t>
            </a:r>
            <a:endParaRPr lang="en" dirty="0">
              <a:solidFill>
                <a:srgbClr val="2A2C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930093"/>
                </a:solidFill>
                <a:latin typeface="Menlo" panose="020B0609030804020204" pitchFamily="49" charset="0"/>
              </a:rPr>
              <a:t>FROM</a:t>
            </a: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 news;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</a:br>
            <a:endParaRPr lang="en" dirty="0">
              <a:solidFill>
                <a:srgbClr val="2A2C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b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</a:br>
            <a:endParaRPr lang="en" dirty="0">
              <a:solidFill>
                <a:srgbClr val="2A2C33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id | section |  header   | score | num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i="1" dirty="0">
                <a:solidFill>
                  <a:srgbClr val="8F9096"/>
                </a:solidFill>
                <a:latin typeface="Menlo" panose="020B0609030804020204" pitchFamily="49" charset="0"/>
              </a:rPr>
              <a:t>----+---------+-----------+-------+-----</a:t>
            </a:r>
            <a:endParaRPr lang="en" dirty="0">
              <a:solidFill>
                <a:srgbClr val="8F9096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" dirty="0">
                <a:solidFill>
                  <a:srgbClr val="2A2C33"/>
                </a:solidFill>
                <a:latin typeface="Menlo" panose="020B0609030804020204" pitchFamily="49" charset="0"/>
              </a:rPr>
              <a:t>  1 |       2 | </a:t>
            </a: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Заголовок |    23 |  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2 |       1 | Заголовок |     6 |   2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3 |       4 | Заголовок |    79 |  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4 |       3 | Заголовок |    36 |   4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5 |       2 | Заголовок |    34 |  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6 |       2 | Заголовок |    95 |   6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7 |       4 | Заголовок |    26 |   7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rgbClr val="2A2C33"/>
                </a:solidFill>
                <a:latin typeface="Menlo" panose="020B0609030804020204" pitchFamily="49" charset="0"/>
              </a:rPr>
              <a:t>  8 |       3 | Заголовок |    36 |   8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045275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BE5AEF-DDF7-FA41-9938-0C36FECA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D7D0FF-A5C6-3440-8CE1-8B567D7A6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depname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empno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, salary,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rank() OVER (PARTITION BY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depname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salary DESC)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empsalary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600"/>
              </a:spcBef>
              <a:buNone/>
            </a:pPr>
            <a:b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depname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" sz="3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empno</a:t>
            </a: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| salary | rank 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-----------+-------+--------+------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develop   |     8 |   6000 |   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develop   |    10 |   5200 |    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develop   |    11 |   5200 |    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develop   |     9 |   4500 |    4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develop   |     7 |   4200 |    5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personnel |     2 |   3900 |   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personnel |     5 |   3500 |    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sales     |     1 |   5000 |   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sales     |     4 |   4800 |    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 sales     |     3 |   4800 |    2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757165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080F51-1010-7946-B0B1-9C795EEEA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29A87B-633D-9649-83C9-95BC8589E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SELECT salary, sum(salary) OVER () FROM </a:t>
            </a:r>
            <a:r>
              <a:rPr lang="en" dirty="0" err="1">
                <a:solidFill>
                  <a:srgbClr val="262626"/>
                </a:solidFill>
                <a:latin typeface="Menlo" panose="020B0609030804020204" pitchFamily="49" charset="0"/>
              </a:rPr>
              <a:t>empsalary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salary |  sum  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--------+-------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5200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5000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3500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4800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3900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4200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4500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4800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6000 | 47100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5200 | 47100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831178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7DBAE-10EC-AB44-BC87-CCCD52745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1441E9-0D2F-FA49-B090-AE3C16BC1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SELECT salary, sum(salary) OVER (ORDER BY salary) FROM </a:t>
            </a:r>
            <a:r>
              <a:rPr lang="en" dirty="0" err="1">
                <a:solidFill>
                  <a:srgbClr val="262626"/>
                </a:solidFill>
                <a:latin typeface="Menlo" panose="020B0609030804020204" pitchFamily="49" charset="0"/>
              </a:rPr>
              <a:t>empsalary</a:t>
            </a: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salary |  sum  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--------+-------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3500 |  3500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3900 |  7400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4200 | 11600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4500 | 16100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4800 | 25700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4800 | 25700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5000 | 30700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5200 | 41100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5200 | 41100</a:t>
            </a:r>
          </a:p>
          <a:p>
            <a:pPr marL="0" indent="0">
              <a:buNone/>
            </a:pPr>
            <a:r>
              <a:rPr lang="en" dirty="0">
                <a:solidFill>
                  <a:srgbClr val="262626"/>
                </a:solidFill>
                <a:latin typeface="Menlo" panose="020B0609030804020204" pitchFamily="49" charset="0"/>
              </a:rPr>
              <a:t>   6000 | 47100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668184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A448D-542A-AA45-AFCE-16FE23414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044"/>
            <a:ext cx="10515600" cy="572135"/>
          </a:xfrm>
        </p:spPr>
        <p:txBody>
          <a:bodyPr>
            <a:normAutofit fontScale="90000"/>
          </a:bodyPr>
          <a:lstStyle/>
          <a:p>
            <a:r>
              <a:rPr lang="en-US" dirty="0"/>
              <a:t>Partition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8FD748-92E9-E044-87BD-5D9CA3A76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11531"/>
            <a:ext cx="9220200" cy="299465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row_number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() over (partition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city c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join region r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c.region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order by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439B36B0-86C2-C04E-89FF-B059F60052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635293"/>
              </p:ext>
            </p:extLst>
          </p:nvPr>
        </p:nvGraphicFramePr>
        <p:xfrm>
          <a:off x="5996941" y="2863216"/>
          <a:ext cx="5989319" cy="38687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6849">
                  <a:extLst>
                    <a:ext uri="{9D8B030D-6E8A-4147-A177-3AD203B41FA5}">
                      <a16:colId xmlns:a16="http://schemas.microsoft.com/office/drawing/2014/main" val="2236153890"/>
                    </a:ext>
                  </a:extLst>
                </a:gridCol>
                <a:gridCol w="1497490">
                  <a:extLst>
                    <a:ext uri="{9D8B030D-6E8A-4147-A177-3AD203B41FA5}">
                      <a16:colId xmlns:a16="http://schemas.microsoft.com/office/drawing/2014/main" val="2499442"/>
                    </a:ext>
                  </a:extLst>
                </a:gridCol>
                <a:gridCol w="1497490">
                  <a:extLst>
                    <a:ext uri="{9D8B030D-6E8A-4147-A177-3AD203B41FA5}">
                      <a16:colId xmlns:a16="http://schemas.microsoft.com/office/drawing/2014/main" val="354090098"/>
                    </a:ext>
                  </a:extLst>
                </a:gridCol>
                <a:gridCol w="1497490">
                  <a:extLst>
                    <a:ext uri="{9D8B030D-6E8A-4147-A177-3AD203B41FA5}">
                      <a16:colId xmlns:a16="http://schemas.microsoft.com/office/drawing/2014/main" val="3016861532"/>
                    </a:ext>
                  </a:extLst>
                </a:gridCol>
              </a:tblGrid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name</a:t>
                      </a:r>
                      <a:endParaRPr lang="ru-RU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name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row_number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7663105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</a:t>
                      </a:r>
                      <a:r>
                        <a:rPr lang="en-US" sz="1300">
                          <a:effectLst/>
                        </a:rPr>
                        <a:t>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</a:t>
                      </a:r>
                      <a:r>
                        <a:rPr lang="en-US" sz="1300">
                          <a:effectLst/>
                        </a:rPr>
                        <a:t> 101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9339850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106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0387280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111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88515669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112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7509797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5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113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5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7789147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…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65997603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98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0663998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99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2993706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100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100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8045861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101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8728898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102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5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6057575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103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6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4051526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104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Регион 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Город 105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7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4796614"/>
                  </a:ext>
                </a:extLst>
              </a:tr>
              <a:tr h="25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…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 dirty="0">
                          <a:effectLst/>
                        </a:rPr>
                        <a:t> </a:t>
                      </a:r>
                      <a:endParaRPr lang="ru-RU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03271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289629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E13AC-C32D-7F47-934B-9C9FD5407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F75B42-7497-F141-97B8-357C5EE9B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37570" cy="430085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first_value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 over ( 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my_window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city c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join region r on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c.region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r.id</a:t>
            </a:r>
            <a:endParaRPr lang="e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window 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my_window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as (partition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order by</a:t>
            </a:r>
          </a:p>
          <a:p>
            <a:pPr marL="0" indent="0"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r.name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306763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43CE92-6C15-614D-BE1A-F8C3F2BC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Partition + </a:t>
            </a:r>
            <a:r>
              <a:rPr lang="ru-RU" dirty="0"/>
              <a:t>агрегатные 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6138CD-E37E-A841-995E-0EA172AFB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4420"/>
            <a:ext cx="10515600" cy="5634989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Если не задан </a:t>
            </a:r>
            <a:r>
              <a:rPr lang="en" dirty="0"/>
              <a:t>ORDER BY </a:t>
            </a:r>
            <a:r>
              <a:rPr lang="ru-RU" dirty="0"/>
              <a:t>в окне, идет подсчет по всей </a:t>
            </a:r>
            <a:r>
              <a:rPr lang="en-US" dirty="0"/>
              <a:t>partition</a:t>
            </a:r>
            <a:r>
              <a:rPr lang="ru-RU" dirty="0"/>
              <a:t> один раз, и результат пишется во все строки (одинаков для всех строк </a:t>
            </a:r>
            <a:r>
              <a:rPr lang="en-US" dirty="0"/>
              <a:t>partition</a:t>
            </a:r>
            <a:r>
              <a:rPr lang="ru-RU" dirty="0"/>
              <a:t>). </a:t>
            </a:r>
          </a:p>
          <a:p>
            <a:r>
              <a:rPr lang="ru-RU" dirty="0"/>
              <a:t>Если же </a:t>
            </a:r>
            <a:r>
              <a:rPr lang="en" dirty="0"/>
              <a:t>ORDER BY </a:t>
            </a:r>
            <a:r>
              <a:rPr lang="ru-RU" dirty="0"/>
              <a:t>задан, то подсчет в каждой строке идет от начала </a:t>
            </a:r>
            <a:r>
              <a:rPr lang="en-US" dirty="0"/>
              <a:t>partition</a:t>
            </a:r>
            <a:r>
              <a:rPr lang="ru-RU" dirty="0"/>
              <a:t> </a:t>
            </a:r>
            <a:r>
              <a:rPr lang="ru-RU" i="1" dirty="0"/>
              <a:t>до этой строки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" dirty="0" err="1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transaction_id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" dirty="0">
              <a:solidFill>
                <a:srgbClr val="93009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transaction_id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balance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balance_change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 err="1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transaction_id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300"/>
              </a:spcBef>
              <a:buNone/>
            </a:pPr>
            <a:b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" dirty="0" err="1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transaction_id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" dirty="0">
                <a:solidFill>
                  <a:srgbClr val="93009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balance 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i="1" dirty="0">
                <a:solidFill>
                  <a:srgbClr val="8F909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----------------+--------+---------</a:t>
            </a:r>
            <a:endParaRPr lang="en" dirty="0">
              <a:solidFill>
                <a:srgbClr val="8F909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1.00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1.00</a:t>
            </a: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-2.00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-1.00</a:t>
            </a: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10.00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9.00</a:t>
            </a: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-4.00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5.00</a:t>
            </a: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5.50</a:t>
            </a:r>
            <a:r>
              <a:rPr lang="en" dirty="0">
                <a:solidFill>
                  <a:srgbClr val="2A2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" dirty="0">
                <a:solidFill>
                  <a:srgbClr val="85550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10.50</a:t>
            </a:r>
            <a:endParaRPr lang="en" dirty="0">
              <a:solidFill>
                <a:srgbClr val="2A2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43465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F024A7-521F-864D-BB98-510C3C1C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Отличия 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RANK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ROW_NUMBER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DENSE_RANK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F6D76A-19DC-0341-978B-12831184F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09165"/>
          </a:xfrm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WITH T(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, ID)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AS (SELECT 1,1 UNION ALL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SELECT 1,1 UNION ALL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SELECT 2,2 UNION ALL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SELECT 2,3 UNION ALL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SELECT 1,2)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SELECT *,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RANK() OVER(PARTITION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ID),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ROW_NUMBER() OVER(PARTITION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ID),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      DENSE_RANK() OVER(PARTITION BY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StyleID</a:t>
            </a: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ID)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" dirty="0">
                <a:latin typeface="Courier New" panose="02070309020205020404" pitchFamily="49" charset="0"/>
                <a:cs typeface="Courier New" panose="02070309020205020404" pitchFamily="49" charset="0"/>
              </a:rPr>
              <a:t>FROM   T </a:t>
            </a:r>
          </a:p>
          <a:p>
            <a:pPr marL="0" indent="0">
              <a:buNone/>
            </a:pPr>
            <a:endParaRPr lang="ru-RU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7A48BC3C-7382-B542-940D-69E93236D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120379"/>
              </p:ext>
            </p:extLst>
          </p:nvPr>
        </p:nvGraphicFramePr>
        <p:xfrm>
          <a:off x="1634490" y="4169727"/>
          <a:ext cx="8023860" cy="18996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49575">
                  <a:extLst>
                    <a:ext uri="{9D8B030D-6E8A-4147-A177-3AD203B41FA5}">
                      <a16:colId xmlns:a16="http://schemas.microsoft.com/office/drawing/2014/main" val="1653445204"/>
                    </a:ext>
                  </a:extLst>
                </a:gridCol>
                <a:gridCol w="1249575">
                  <a:extLst>
                    <a:ext uri="{9D8B030D-6E8A-4147-A177-3AD203B41FA5}">
                      <a16:colId xmlns:a16="http://schemas.microsoft.com/office/drawing/2014/main" val="230124782"/>
                    </a:ext>
                  </a:extLst>
                </a:gridCol>
                <a:gridCol w="1249575">
                  <a:extLst>
                    <a:ext uri="{9D8B030D-6E8A-4147-A177-3AD203B41FA5}">
                      <a16:colId xmlns:a16="http://schemas.microsoft.com/office/drawing/2014/main" val="2906797239"/>
                    </a:ext>
                  </a:extLst>
                </a:gridCol>
                <a:gridCol w="1250378">
                  <a:extLst>
                    <a:ext uri="{9D8B030D-6E8A-4147-A177-3AD203B41FA5}">
                      <a16:colId xmlns:a16="http://schemas.microsoft.com/office/drawing/2014/main" val="2987742860"/>
                    </a:ext>
                  </a:extLst>
                </a:gridCol>
                <a:gridCol w="1521413">
                  <a:extLst>
                    <a:ext uri="{9D8B030D-6E8A-4147-A177-3AD203B41FA5}">
                      <a16:colId xmlns:a16="http://schemas.microsoft.com/office/drawing/2014/main" val="3301766226"/>
                    </a:ext>
                  </a:extLst>
                </a:gridCol>
                <a:gridCol w="1503344">
                  <a:extLst>
                    <a:ext uri="{9D8B030D-6E8A-4147-A177-3AD203B41FA5}">
                      <a16:colId xmlns:a16="http://schemas.microsoft.com/office/drawing/2014/main" val="4246193730"/>
                    </a:ext>
                  </a:extLst>
                </a:gridCol>
              </a:tblGrid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styleid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id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rank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row_number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dense_rank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8135712"/>
                  </a:ext>
                </a:extLst>
              </a:tr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8140007"/>
                  </a:ext>
                </a:extLst>
              </a:tr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3645153"/>
                  </a:ext>
                </a:extLst>
              </a:tr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303890"/>
                  </a:ext>
                </a:extLst>
              </a:tr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4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1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1333273"/>
                  </a:ext>
                </a:extLst>
              </a:tr>
              <a:tr h="3166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5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3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2</a:t>
                      </a:r>
                      <a:endParaRPr lang="ru-RU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300" dirty="0">
                          <a:effectLst/>
                        </a:rPr>
                        <a:t>2</a:t>
                      </a:r>
                      <a:endParaRPr lang="ru-RU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84678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27510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3196</TotalTime>
  <Words>8181</Words>
  <Application>Microsoft Macintosh PowerPoint</Application>
  <PresentationFormat>Широкоэкранный</PresentationFormat>
  <Paragraphs>1442</Paragraphs>
  <Slides>135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135</vt:i4>
      </vt:variant>
    </vt:vector>
  </HeadingPairs>
  <TitlesOfParts>
    <vt:vector size="145" baseType="lpstr">
      <vt:lpstr>Arial</vt:lpstr>
      <vt:lpstr>Calibri</vt:lpstr>
      <vt:lpstr>Calibri Light</vt:lpstr>
      <vt:lpstr>Courier</vt:lpstr>
      <vt:lpstr>Courier New</vt:lpstr>
      <vt:lpstr>Menlo</vt:lpstr>
      <vt:lpstr>Roboto</vt:lpstr>
      <vt:lpstr>Symbol</vt:lpstr>
      <vt:lpstr>Times New Roman</vt:lpstr>
      <vt:lpstr>Тема Office</vt:lpstr>
      <vt:lpstr>Системы обработки аналитической̆ информации</vt:lpstr>
      <vt:lpstr>Содержание курса</vt:lpstr>
      <vt:lpstr>Литература</vt:lpstr>
      <vt:lpstr>Оно нам надо?</vt:lpstr>
      <vt:lpstr>Вывод</vt:lpstr>
      <vt:lpstr>Типовая схема</vt:lpstr>
      <vt:lpstr>OLTP - Online Transaction Processing</vt:lpstr>
      <vt:lpstr>OLAP (online analytical processing)/WH</vt:lpstr>
      <vt:lpstr>SQL диалекты </vt:lpstr>
      <vt:lpstr>SQL СУБД</vt:lpstr>
      <vt:lpstr>Подмножества SQL </vt:lpstr>
      <vt:lpstr>DDL – data definition language</vt:lpstr>
      <vt:lpstr>Логическая структура</vt:lpstr>
      <vt:lpstr>Давайте начнем</vt:lpstr>
      <vt:lpstr>Чем пользоваться</vt:lpstr>
      <vt:lpstr>Попробуем силы…</vt:lpstr>
      <vt:lpstr>Домашнее задание</vt:lpstr>
      <vt:lpstr>Вопрос</vt:lpstr>
      <vt:lpstr>Меняем структуру БД</vt:lpstr>
      <vt:lpstr>Как заполнить</vt:lpstr>
      <vt:lpstr>Как заполнить</vt:lpstr>
      <vt:lpstr>А давайте делать все в CSV</vt:lpstr>
      <vt:lpstr>Чем это плохо</vt:lpstr>
      <vt:lpstr>Хранение данных в СУБД</vt:lpstr>
      <vt:lpstr>Страницы</vt:lpstr>
      <vt:lpstr>Некоторые системные вещи</vt:lpstr>
      <vt:lpstr>Внешние ключи</vt:lpstr>
      <vt:lpstr>Внешние ключи</vt:lpstr>
      <vt:lpstr>Партнеры и прайсы. Давайте сделаем базу Бизнес B2B</vt:lpstr>
      <vt:lpstr>Пример генерации данных</vt:lpstr>
      <vt:lpstr>Простейшая структура SELECT</vt:lpstr>
      <vt:lpstr>Как осознать результат select-а</vt:lpstr>
      <vt:lpstr>JOIN</vt:lpstr>
      <vt:lpstr>Внутреннее и внешние объединения</vt:lpstr>
      <vt:lpstr>CROSS JOIN</vt:lpstr>
      <vt:lpstr>Вложенные запросы</vt:lpstr>
      <vt:lpstr>Операции IN и EXISTS</vt:lpstr>
      <vt:lpstr>Зачем вложенные запросы</vt:lpstr>
      <vt:lpstr>LIMIT ORDER BY</vt:lpstr>
      <vt:lpstr>DISTINCT и сочетание запросов</vt:lpstr>
      <vt:lpstr>Схема БД</vt:lpstr>
      <vt:lpstr>Давайте напишем запросы</vt:lpstr>
      <vt:lpstr>Агрегирующие функции</vt:lpstr>
      <vt:lpstr>Правильный способ </vt:lpstr>
      <vt:lpstr>Полей и агрегатов может быть много</vt:lpstr>
      <vt:lpstr>Давайте подумаем…</vt:lpstr>
      <vt:lpstr>Фильтры на агрегаты</vt:lpstr>
      <vt:lpstr>COUNT</vt:lpstr>
      <vt:lpstr>INSERT</vt:lpstr>
      <vt:lpstr>WITH</vt:lpstr>
      <vt:lpstr>UPDATE</vt:lpstr>
      <vt:lpstr>Задание</vt:lpstr>
      <vt:lpstr>DELETE</vt:lpstr>
      <vt:lpstr>ДЗ</vt:lpstr>
      <vt:lpstr>Прогноз</vt:lpstr>
      <vt:lpstr>Дз</vt:lpstr>
      <vt:lpstr>Хранимые процедуры</vt:lpstr>
      <vt:lpstr>Хранимые процедуры</vt:lpstr>
      <vt:lpstr>Хранимые процедуры</vt:lpstr>
      <vt:lpstr>Императивное программирование</vt:lpstr>
      <vt:lpstr>Хранимые процедуры и функции</vt:lpstr>
      <vt:lpstr>Хранимая процедура</vt:lpstr>
      <vt:lpstr>Функция</vt:lpstr>
      <vt:lpstr>Функция возвращающая скаляр</vt:lpstr>
      <vt:lpstr>Используем переменные</vt:lpstr>
      <vt:lpstr>Курсоры</vt:lpstr>
      <vt:lpstr>Курсоры</vt:lpstr>
      <vt:lpstr>Более красивый пример</vt:lpstr>
      <vt:lpstr>Обновление и удаление записей в курсоре</vt:lpstr>
      <vt:lpstr>Курсор цикл for</vt:lpstr>
      <vt:lpstr>Задание</vt:lpstr>
      <vt:lpstr>Решение c остатками</vt:lpstr>
      <vt:lpstr>Проблема остатков</vt:lpstr>
      <vt:lpstr>Решение в стиле OLTP</vt:lpstr>
      <vt:lpstr>Триггеры</vt:lpstr>
      <vt:lpstr>Синтаксис триггера</vt:lpstr>
      <vt:lpstr>Синтаксис триггерной функции</vt:lpstr>
      <vt:lpstr>Возвращаемое значение триггерной функции</vt:lpstr>
      <vt:lpstr>Пример</vt:lpstr>
      <vt:lpstr>Учетная политика</vt:lpstr>
      <vt:lpstr>Давайте напишем триггер</vt:lpstr>
      <vt:lpstr>Представления</vt:lpstr>
      <vt:lpstr>Пример представления</vt:lpstr>
      <vt:lpstr>WITH</vt:lpstr>
      <vt:lpstr>Задача</vt:lpstr>
      <vt:lpstr>WITH RECURSIVE</vt:lpstr>
      <vt:lpstr>Дерево товаров</vt:lpstr>
      <vt:lpstr>LATERAL</vt:lpstr>
      <vt:lpstr>Пример LATERAL</vt:lpstr>
      <vt:lpstr>Задание</vt:lpstr>
      <vt:lpstr>Оконные функции</vt:lpstr>
      <vt:lpstr>Пример оконной функции</vt:lpstr>
      <vt:lpstr>Пример</vt:lpstr>
      <vt:lpstr>Пример</vt:lpstr>
      <vt:lpstr>Пример</vt:lpstr>
      <vt:lpstr>Partition</vt:lpstr>
      <vt:lpstr>WINDOW</vt:lpstr>
      <vt:lpstr>Partition + агрегатные функции</vt:lpstr>
      <vt:lpstr>Отличия RANK,ROW_NUMBER,DENSE_RANK</vt:lpstr>
      <vt:lpstr>Задание</vt:lpstr>
      <vt:lpstr>Дамп базы</vt:lpstr>
      <vt:lpstr>Команды psql</vt:lpstr>
      <vt:lpstr>План запроса</vt:lpstr>
      <vt:lpstr>COPY</vt:lpstr>
      <vt:lpstr>Пример переноса данных</vt:lpstr>
      <vt:lpstr>Давайте решим задачу</vt:lpstr>
      <vt:lpstr>Full Text Searching</vt:lpstr>
      <vt:lpstr>Чего не хватает в like</vt:lpstr>
      <vt:lpstr>Полнотекстовая индексация</vt:lpstr>
      <vt:lpstr>Разбор текста</vt:lpstr>
      <vt:lpstr>Разбор запроса</vt:lpstr>
      <vt:lpstr>Индекс gin</vt:lpstr>
      <vt:lpstr>PostgreSQL и Python</vt:lpstr>
      <vt:lpstr>Библиотеки</vt:lpstr>
      <vt:lpstr>Дз</vt:lpstr>
      <vt:lpstr>Проблема</vt:lpstr>
      <vt:lpstr>Хранилище (Data Warehouse)</vt:lpstr>
      <vt:lpstr>Характеристики</vt:lpstr>
      <vt:lpstr>Схема подготовки и использования DW</vt:lpstr>
      <vt:lpstr>Факты</vt:lpstr>
      <vt:lpstr>Измерения</vt:lpstr>
      <vt:lpstr>Все вместе</vt:lpstr>
      <vt:lpstr>Формирование отчета</vt:lpstr>
      <vt:lpstr>Задание</vt:lpstr>
      <vt:lpstr>OLAP. Определение</vt:lpstr>
      <vt:lpstr>12 Правил Кодда</vt:lpstr>
      <vt:lpstr>FASMI тест</vt:lpstr>
      <vt:lpstr>Куб</vt:lpstr>
      <vt:lpstr>Схема звезда</vt:lpstr>
      <vt:lpstr>Описание многомерного пространства </vt:lpstr>
      <vt:lpstr>Этапы создания MOLAP </vt:lpstr>
      <vt:lpstr>Определения многомерного пространства</vt:lpstr>
      <vt:lpstr>MDX</vt:lpstr>
      <vt:lpstr>MDX</vt:lpstr>
      <vt:lpstr>MDX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Системы обработки аналитической̆ информации</dc:title>
  <dc:creator>Microsoft Office User</dc:creator>
  <cp:lastModifiedBy>Microsoft Office User</cp:lastModifiedBy>
  <cp:revision>211</cp:revision>
  <cp:lastPrinted>2020-03-28T07:42:32Z</cp:lastPrinted>
  <dcterms:created xsi:type="dcterms:W3CDTF">2020-02-14T19:51:14Z</dcterms:created>
  <dcterms:modified xsi:type="dcterms:W3CDTF">2021-02-14T20:59:25Z</dcterms:modified>
</cp:coreProperties>
</file>

<file path=docProps/thumbnail.jpeg>
</file>